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98" r:id="rId5"/>
    <p:sldId id="320" r:id="rId6"/>
    <p:sldId id="302" r:id="rId7"/>
    <p:sldId id="303" r:id="rId8"/>
    <p:sldId id="315" r:id="rId9"/>
    <p:sldId id="293" r:id="rId10"/>
    <p:sldId id="308" r:id="rId11"/>
    <p:sldId id="338" r:id="rId12"/>
    <p:sldId id="332" r:id="rId13"/>
    <p:sldId id="323" r:id="rId14"/>
    <p:sldId id="350" r:id="rId15"/>
    <p:sldId id="335" r:id="rId16"/>
    <p:sldId id="345" r:id="rId17"/>
    <p:sldId id="339" r:id="rId18"/>
    <p:sldId id="340" r:id="rId19"/>
    <p:sldId id="346" r:id="rId20"/>
    <p:sldId id="321" r:id="rId21"/>
    <p:sldId id="349" r:id="rId22"/>
    <p:sldId id="343" r:id="rId23"/>
    <p:sldId id="344" r:id="rId24"/>
    <p:sldId id="347" r:id="rId25"/>
    <p:sldId id="334" r:id="rId26"/>
    <p:sldId id="318" r:id="rId27"/>
    <p:sldId id="317" r:id="rId28"/>
    <p:sldId id="271" r:id="rId29"/>
  </p:sldIdLst>
  <p:sldSz cx="12192000" cy="6858000"/>
  <p:notesSz cx="6800850" cy="99329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8B16AF7E-4CF0-4AF3-896D-E6CA86E0D0D7}">
          <p14:sldIdLst>
            <p14:sldId id="298"/>
            <p14:sldId id="320"/>
            <p14:sldId id="302"/>
            <p14:sldId id="303"/>
            <p14:sldId id="315"/>
            <p14:sldId id="293"/>
            <p14:sldId id="308"/>
            <p14:sldId id="338"/>
            <p14:sldId id="332"/>
            <p14:sldId id="323"/>
            <p14:sldId id="350"/>
            <p14:sldId id="335"/>
          </p14:sldIdLst>
        </p14:section>
        <p14:section name="Section sans titre" id="{3A6F9C9C-D9E7-4967-A395-59B59CEEEC2C}">
          <p14:sldIdLst>
            <p14:sldId id="345"/>
            <p14:sldId id="339"/>
            <p14:sldId id="340"/>
            <p14:sldId id="346"/>
            <p14:sldId id="321"/>
            <p14:sldId id="349"/>
            <p14:sldId id="343"/>
            <p14:sldId id="344"/>
            <p14:sldId id="347"/>
            <p14:sldId id="334"/>
            <p14:sldId id="318"/>
            <p14:sldId id="317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18A1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Style foncé 2 - Accentuation 3/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8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74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tec-costp\gif95527tr\Exploitation\05-AF%20en%20ex&#233;\2%20-%20VRD\525%20412%20-%20SIGIDURS%20-%20DEPOTS%20SAUVAGES\02-Ex&#233;cution\10-Suivi%20chantier\02%20-%20Suivi%20coups%20de%20propre\Suivi%20Interne%20SIGIDUR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[Suivi Interne SIGIDURS.xlsx]Feuil1!Tableau croisé dynamique1</c:name>
    <c:fmtId val="8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sng" strike="noStrike" kern="1200" spc="100" baseline="0">
                <a:solidFill>
                  <a:schemeClr val="bg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400" u="sng" dirty="0" err="1">
                <a:solidFill>
                  <a:schemeClr val="bg2">
                    <a:lumMod val="75000"/>
                  </a:schemeClr>
                </a:solidFill>
              </a:rPr>
              <a:t>Quantités</a:t>
            </a:r>
            <a:r>
              <a:rPr lang="en-US" sz="2400" u="sng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400" u="sng" dirty="0" err="1">
                <a:solidFill>
                  <a:schemeClr val="bg2">
                    <a:lumMod val="75000"/>
                  </a:schemeClr>
                </a:solidFill>
              </a:rPr>
              <a:t>collectées</a:t>
            </a:r>
            <a:r>
              <a:rPr lang="en-US" sz="2400" u="sng" dirty="0">
                <a:solidFill>
                  <a:schemeClr val="bg2">
                    <a:lumMod val="75000"/>
                  </a:schemeClr>
                </a:solidFill>
              </a:rPr>
              <a:t> (T) CP* + OS*</a:t>
            </a:r>
          </a:p>
        </c:rich>
      </c:tx>
      <c:layout>
        <c:manualLayout>
          <c:xMode val="edge"/>
          <c:yMode val="edge"/>
          <c:x val="0.3241202710835788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sng" strike="noStrike" kern="1200" spc="100" baseline="0">
              <a:solidFill>
                <a:schemeClr val="bg2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>
        <c:manualLayout>
          <c:layoutTarget val="inner"/>
          <c:xMode val="edge"/>
          <c:yMode val="edge"/>
          <c:x val="2.9612838060934569E-2"/>
          <c:y val="0.10058575950047795"/>
          <c:w val="0.40574254507745117"/>
          <c:h val="0.86346939291511016"/>
        </c:manualLayout>
      </c:layout>
      <c:pieChart>
        <c:varyColors val="1"/>
        <c:ser>
          <c:idx val="0"/>
          <c:order val="0"/>
          <c:tx>
            <c:strRef>
              <c:f>Feuil1!$B$3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9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4BD-466F-9B53-FF469E58964F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4BD-466F-9B53-FF469E58964F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4BD-466F-9B53-FF469E58964F}"/>
              </c:ext>
            </c:extLst>
          </c:dPt>
          <c:dPt>
            <c:idx val="3"/>
            <c:bubble3D val="0"/>
            <c:spPr>
              <a:solidFill>
                <a:srgbClr val="FFFF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4BD-466F-9B53-FF469E58964F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4BD-466F-9B53-FF469E58964F}"/>
              </c:ext>
            </c:extLst>
          </c:dPt>
          <c:dPt>
            <c:idx val="5"/>
            <c:bubble3D val="0"/>
            <c:spPr>
              <a:solidFill>
                <a:schemeClr val="accent5">
                  <a:lumMod val="2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4BD-466F-9B53-FF469E58964F}"/>
              </c:ext>
            </c:extLst>
          </c:dPt>
          <c:dPt>
            <c:idx val="6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4BD-466F-9B53-FF469E58964F}"/>
              </c:ext>
            </c:extLst>
          </c:dPt>
          <c:dPt>
            <c:idx val="7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E4BD-466F-9B53-FF469E58964F}"/>
              </c:ext>
            </c:extLst>
          </c:dPt>
          <c:dPt>
            <c:idx val="8"/>
            <c:bubble3D val="0"/>
            <c:spPr>
              <a:solidFill>
                <a:schemeClr val="bg1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E4BD-466F-9B53-FF469E58964F}"/>
              </c:ext>
            </c:extLst>
          </c:dPt>
          <c:dLbls>
            <c:dLbl>
              <c:idx val="0"/>
              <c:layout>
                <c:manualLayout>
                  <c:x val="-0.14609869733333189"/>
                  <c:y val="1.880136020038856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BD-466F-9B53-FF469E58964F}"/>
                </c:ext>
              </c:extLst>
            </c:dLbl>
            <c:dLbl>
              <c:idx val="1"/>
              <c:layout>
                <c:manualLayout>
                  <c:x val="1.5594227046869569E-2"/>
                  <c:y val="-0.184475737569429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BD-466F-9B53-FF469E58964F}"/>
                </c:ext>
              </c:extLst>
            </c:dLbl>
            <c:dLbl>
              <c:idx val="2"/>
              <c:layout>
                <c:manualLayout>
                  <c:x val="0.10468588798526908"/>
                  <c:y val="-0.1221570078489961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BD-466F-9B53-FF469E58964F}"/>
                </c:ext>
              </c:extLst>
            </c:dLbl>
            <c:dLbl>
              <c:idx val="3"/>
              <c:layout>
                <c:manualLayout>
                  <c:x val="0.10055407644999531"/>
                  <c:y val="5.441295176824120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BD-466F-9B53-FF469E58964F}"/>
                </c:ext>
              </c:extLst>
            </c:dLbl>
            <c:dLbl>
              <c:idx val="4"/>
              <c:layout>
                <c:manualLayout>
                  <c:x val="7.1103819914925023E-2"/>
                  <c:y val="0.1279503387271538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BD-466F-9B53-FF469E58964F}"/>
                </c:ext>
              </c:extLst>
            </c:dLbl>
            <c:dLbl>
              <c:idx val="5"/>
              <c:layout>
                <c:manualLayout>
                  <c:x val="4.1546335410070835E-2"/>
                  <c:y val="0.1531409004061673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4BD-466F-9B53-FF469E58964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4BD-466F-9B53-FF469E58964F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4BD-466F-9B53-FF469E58964F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4BD-466F-9B53-FF469E589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Comic Sans MS" panose="030F0702030302020204" pitchFamily="66" charset="0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Feuil1!$A$4:$A$13</c:f>
              <c:strCache>
                <c:ptCount val="9"/>
                <c:pt idx="0">
                  <c:v>En cours de tri</c:v>
                </c:pt>
                <c:pt idx="1">
                  <c:v>DIB, ordures ménagères et assimilés</c:v>
                </c:pt>
                <c:pt idx="2">
                  <c:v>Gravats</c:v>
                </c:pt>
                <c:pt idx="3">
                  <c:v>Déchets de chantier</c:v>
                </c:pt>
                <c:pt idx="4">
                  <c:v>Déchets végétaux</c:v>
                </c:pt>
                <c:pt idx="5">
                  <c:v>Bois</c:v>
                </c:pt>
                <c:pt idx="6">
                  <c:v>Plâtre</c:v>
                </c:pt>
                <c:pt idx="7">
                  <c:v>pneu VL sans jantes</c:v>
                </c:pt>
                <c:pt idx="8">
                  <c:v>Encombrants</c:v>
                </c:pt>
              </c:strCache>
            </c:strRef>
          </c:cat>
          <c:val>
            <c:numRef>
              <c:f>Feuil1!$B$4:$B$13</c:f>
              <c:numCache>
                <c:formatCode>General</c:formatCode>
                <c:ptCount val="9"/>
                <c:pt idx="0">
                  <c:v>136</c:v>
                </c:pt>
                <c:pt idx="1">
                  <c:v>53.480000000000004</c:v>
                </c:pt>
                <c:pt idx="2">
                  <c:v>43.14</c:v>
                </c:pt>
                <c:pt idx="3">
                  <c:v>37.46</c:v>
                </c:pt>
                <c:pt idx="4">
                  <c:v>25.14</c:v>
                </c:pt>
                <c:pt idx="5">
                  <c:v>17.940000000000001</c:v>
                </c:pt>
                <c:pt idx="6">
                  <c:v>3.1799999999999997</c:v>
                </c:pt>
                <c:pt idx="7">
                  <c:v>2.3200000000000003</c:v>
                </c:pt>
                <c:pt idx="8">
                  <c:v>1.86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4BD-466F-9B53-FF469E58964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.48785171423226109"/>
          <c:y val="8.5418732001631761E-2"/>
          <c:w val="0.45265207417640202"/>
          <c:h val="0.787210653411288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C05E52-C6A3-4F01-AD5B-2BB0BD8C54C6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195BBB-F0E4-4511-8D8C-EB1277DE035A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47D8096A-8208-4554-8438-AF4B2272058C}" type="parTrans" cxnId="{43B9027B-5A9E-4A5A-B4AB-F6D4E5EF0562}">
      <dgm:prSet/>
      <dgm:spPr/>
      <dgm:t>
        <a:bodyPr/>
        <a:lstStyle/>
        <a:p>
          <a:endParaRPr lang="en-US"/>
        </a:p>
      </dgm:t>
    </dgm:pt>
    <dgm:pt modelId="{6662B549-1C22-4CD8-AD60-99E9D0560DD4}" type="sibTrans" cxnId="{43B9027B-5A9E-4A5A-B4AB-F6D4E5EF0562}">
      <dgm:prSet/>
      <dgm:spPr/>
      <dgm:t>
        <a:bodyPr/>
        <a:lstStyle/>
        <a:p>
          <a:endParaRPr lang="en-US"/>
        </a:p>
      </dgm:t>
    </dgm:pt>
    <dgm:pt modelId="{C5D1168F-9776-47F7-B3E7-D6F20BFC9D10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C0D896FE-6AC1-4536-97D4-E6488B3A7942}" type="parTrans" cxnId="{6BDCBBED-F61E-4DDE-920C-D96393F4F3D0}">
      <dgm:prSet/>
      <dgm:spPr/>
      <dgm:t>
        <a:bodyPr/>
        <a:lstStyle/>
        <a:p>
          <a:endParaRPr lang="en-US"/>
        </a:p>
      </dgm:t>
    </dgm:pt>
    <dgm:pt modelId="{F07A1262-FA0E-4DC0-BFF7-AAA7C6C9856A}" type="sibTrans" cxnId="{6BDCBBED-F61E-4DDE-920C-D96393F4F3D0}">
      <dgm:prSet/>
      <dgm:spPr/>
      <dgm:t>
        <a:bodyPr/>
        <a:lstStyle/>
        <a:p>
          <a:endParaRPr lang="en-US"/>
        </a:p>
      </dgm:t>
    </dgm:pt>
    <dgm:pt modelId="{DC7F0709-98EB-40D2-802A-1D65606B74A4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F8A6D5F1-1C3E-44E1-9070-66006132F0DD}" type="parTrans" cxnId="{ACEFD757-0309-4C5C-9538-078E5DF3EBEA}">
      <dgm:prSet/>
      <dgm:spPr/>
      <dgm:t>
        <a:bodyPr/>
        <a:lstStyle/>
        <a:p>
          <a:endParaRPr lang="en-US"/>
        </a:p>
      </dgm:t>
    </dgm:pt>
    <dgm:pt modelId="{11C702C4-E3BD-4838-9027-D2600E89BDC5}" type="sibTrans" cxnId="{ACEFD757-0309-4C5C-9538-078E5DF3EBEA}">
      <dgm:prSet/>
      <dgm:spPr/>
      <dgm:t>
        <a:bodyPr/>
        <a:lstStyle/>
        <a:p>
          <a:endParaRPr lang="en-US"/>
        </a:p>
      </dgm:t>
    </dgm:pt>
    <dgm:pt modelId="{9469D2FB-003F-44E3-A674-C7768BC56C30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37D8E89B-0C20-43E1-96BC-B63B6F8291B3}" type="parTrans" cxnId="{CB63F719-0D4C-49DF-BBA0-90E12D5AF2CD}">
      <dgm:prSet/>
      <dgm:spPr/>
      <dgm:t>
        <a:bodyPr/>
        <a:lstStyle/>
        <a:p>
          <a:endParaRPr lang="en-US"/>
        </a:p>
      </dgm:t>
    </dgm:pt>
    <dgm:pt modelId="{75C75168-DF4D-4CBD-A8D0-04836C5EBC34}" type="sibTrans" cxnId="{CB63F719-0D4C-49DF-BBA0-90E12D5AF2CD}">
      <dgm:prSet/>
      <dgm:spPr/>
      <dgm:t>
        <a:bodyPr/>
        <a:lstStyle/>
        <a:p>
          <a:endParaRPr lang="en-US"/>
        </a:p>
      </dgm:t>
    </dgm:pt>
    <dgm:pt modelId="{FA380501-C7D0-484C-BBD5-9B9F06F3F0D3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FDEF4679-A4BB-41F4-B5B0-CCEC828B4720}" type="parTrans" cxnId="{EA4E7FC2-A9E9-4F23-94AA-90D28729EE45}">
      <dgm:prSet/>
      <dgm:spPr/>
      <dgm:t>
        <a:bodyPr/>
        <a:lstStyle/>
        <a:p>
          <a:endParaRPr lang="en-US"/>
        </a:p>
      </dgm:t>
    </dgm:pt>
    <dgm:pt modelId="{E9F39BD1-F52A-43AB-A505-A49E6A027A20}" type="sibTrans" cxnId="{EA4E7FC2-A9E9-4F23-94AA-90D28729EE45}">
      <dgm:prSet/>
      <dgm:spPr/>
      <dgm:t>
        <a:bodyPr/>
        <a:lstStyle/>
        <a:p>
          <a:endParaRPr lang="en-US"/>
        </a:p>
      </dgm:t>
    </dgm:pt>
    <dgm:pt modelId="{3F0A6540-CB74-47F9-80B4-4DE1E4C5883F}">
      <dgm:prSet/>
      <dgm:spPr>
        <a:solidFill>
          <a:schemeClr val="tx2"/>
        </a:solidFill>
      </dgm:spPr>
      <dgm:t>
        <a:bodyPr/>
        <a:lstStyle/>
        <a:p>
          <a:endParaRPr lang="en-US" dirty="0"/>
        </a:p>
      </dgm:t>
    </dgm:pt>
    <dgm:pt modelId="{90D50688-26DE-46BC-B4CB-65B30DDA8612}" type="parTrans" cxnId="{5F4DAB0A-A633-495F-B8F6-41FC2B3B3755}">
      <dgm:prSet/>
      <dgm:spPr/>
      <dgm:t>
        <a:bodyPr/>
        <a:lstStyle/>
        <a:p>
          <a:endParaRPr lang="en-US"/>
        </a:p>
      </dgm:t>
    </dgm:pt>
    <dgm:pt modelId="{D22FFC3E-6A1E-4A25-8C4D-C6B63A09A892}" type="sibTrans" cxnId="{5F4DAB0A-A633-495F-B8F6-41FC2B3B3755}">
      <dgm:prSet/>
      <dgm:spPr/>
      <dgm:t>
        <a:bodyPr/>
        <a:lstStyle/>
        <a:p>
          <a:endParaRPr lang="en-US"/>
        </a:p>
      </dgm:t>
    </dgm:pt>
    <dgm:pt modelId="{BFB60082-5558-47D1-987B-F926CE16C7E0}">
      <dgm:prSet/>
      <dgm:spPr>
        <a:solidFill>
          <a:schemeClr val="tx2"/>
        </a:solidFill>
      </dgm:spPr>
      <dgm:t>
        <a:bodyPr/>
        <a:lstStyle/>
        <a:p>
          <a:r>
            <a:rPr lang="fr-FR" b="1" dirty="0"/>
            <a:t>136 T en cours de tri</a:t>
          </a:r>
          <a:endParaRPr lang="en-US" b="1" dirty="0"/>
        </a:p>
      </dgm:t>
    </dgm:pt>
    <dgm:pt modelId="{8F8E6267-834D-42B1-9FEE-E1FDBF4C832A}" type="sibTrans" cxnId="{C48966A3-863E-4542-9E41-434C43239B60}">
      <dgm:prSet/>
      <dgm:spPr/>
      <dgm:t>
        <a:bodyPr/>
        <a:lstStyle/>
        <a:p>
          <a:endParaRPr lang="en-US"/>
        </a:p>
      </dgm:t>
    </dgm:pt>
    <dgm:pt modelId="{C2B500B1-BC5A-4CE8-B109-0C804ECD9CCF}" type="parTrans" cxnId="{C48966A3-863E-4542-9E41-434C43239B60}">
      <dgm:prSet/>
      <dgm:spPr/>
      <dgm:t>
        <a:bodyPr/>
        <a:lstStyle/>
        <a:p>
          <a:endParaRPr lang="en-US"/>
        </a:p>
      </dgm:t>
    </dgm:pt>
    <dgm:pt modelId="{69063430-5CCA-4B3B-B524-0E79F0F22A3E}" type="pres">
      <dgm:prSet presAssocID="{E5C05E52-C6A3-4F01-AD5B-2BB0BD8C54C6}" presName="diagram" presStyleCnt="0">
        <dgm:presLayoutVars>
          <dgm:dir/>
          <dgm:resizeHandles val="exact"/>
        </dgm:presLayoutVars>
      </dgm:prSet>
      <dgm:spPr/>
    </dgm:pt>
    <dgm:pt modelId="{90F36760-A63D-40B7-9326-3D52D2A79731}" type="pres">
      <dgm:prSet presAssocID="{1B195BBB-F0E4-4511-8D8C-EB1277DE035A}" presName="node" presStyleLbl="node1" presStyleIdx="0" presStyleCnt="7">
        <dgm:presLayoutVars>
          <dgm:bulletEnabled val="1"/>
        </dgm:presLayoutVars>
      </dgm:prSet>
      <dgm:spPr/>
    </dgm:pt>
    <dgm:pt modelId="{0F030F29-7CE1-4E8E-BD8D-B0D72AF54AA1}" type="pres">
      <dgm:prSet presAssocID="{6662B549-1C22-4CD8-AD60-99E9D0560DD4}" presName="sibTrans" presStyleCnt="0"/>
      <dgm:spPr/>
    </dgm:pt>
    <dgm:pt modelId="{A1A01C03-29FD-474B-8C8E-BA5541537F2D}" type="pres">
      <dgm:prSet presAssocID="{C5D1168F-9776-47F7-B3E7-D6F20BFC9D10}" presName="node" presStyleLbl="node1" presStyleIdx="1" presStyleCnt="7">
        <dgm:presLayoutVars>
          <dgm:bulletEnabled val="1"/>
        </dgm:presLayoutVars>
      </dgm:prSet>
      <dgm:spPr/>
    </dgm:pt>
    <dgm:pt modelId="{00DB7AEF-6EB1-4826-BB2F-A49227AF5537}" type="pres">
      <dgm:prSet presAssocID="{F07A1262-FA0E-4DC0-BFF7-AAA7C6C9856A}" presName="sibTrans" presStyleCnt="0"/>
      <dgm:spPr/>
    </dgm:pt>
    <dgm:pt modelId="{5B2AB900-4A8E-463C-A71B-5E2BA737E746}" type="pres">
      <dgm:prSet presAssocID="{DC7F0709-98EB-40D2-802A-1D65606B74A4}" presName="node" presStyleLbl="node1" presStyleIdx="2" presStyleCnt="7">
        <dgm:presLayoutVars>
          <dgm:bulletEnabled val="1"/>
        </dgm:presLayoutVars>
      </dgm:prSet>
      <dgm:spPr/>
    </dgm:pt>
    <dgm:pt modelId="{760A67B5-2FFF-431C-BE26-E8008D74BC5C}" type="pres">
      <dgm:prSet presAssocID="{11C702C4-E3BD-4838-9027-D2600E89BDC5}" presName="sibTrans" presStyleCnt="0"/>
      <dgm:spPr/>
    </dgm:pt>
    <dgm:pt modelId="{D04EFE77-6510-436F-8D78-C05C5CA62EFC}" type="pres">
      <dgm:prSet presAssocID="{9469D2FB-003F-44E3-A674-C7768BC56C30}" presName="node" presStyleLbl="node1" presStyleIdx="3" presStyleCnt="7" custLinFactNeighborX="-1995" custLinFactNeighborY="-225">
        <dgm:presLayoutVars>
          <dgm:bulletEnabled val="1"/>
        </dgm:presLayoutVars>
      </dgm:prSet>
      <dgm:spPr/>
    </dgm:pt>
    <dgm:pt modelId="{EDBEF606-DC40-4F9A-869C-A0B7B45C2E22}" type="pres">
      <dgm:prSet presAssocID="{75C75168-DF4D-4CBD-A8D0-04836C5EBC34}" presName="sibTrans" presStyleCnt="0"/>
      <dgm:spPr/>
    </dgm:pt>
    <dgm:pt modelId="{6FDB60FE-F7EC-4E8E-9B10-E4F8E93C3396}" type="pres">
      <dgm:prSet presAssocID="{FA380501-C7D0-484C-BBD5-9B9F06F3F0D3}" presName="node" presStyleLbl="node1" presStyleIdx="4" presStyleCnt="7">
        <dgm:presLayoutVars>
          <dgm:bulletEnabled val="1"/>
        </dgm:presLayoutVars>
      </dgm:prSet>
      <dgm:spPr/>
    </dgm:pt>
    <dgm:pt modelId="{59D906A9-BA0A-4736-BFF9-B1EBEDB8C533}" type="pres">
      <dgm:prSet presAssocID="{E9F39BD1-F52A-43AB-A505-A49E6A027A20}" presName="sibTrans" presStyleCnt="0"/>
      <dgm:spPr/>
    </dgm:pt>
    <dgm:pt modelId="{AFE881CB-BE64-4F00-A2A0-FDB0A6A504F7}" type="pres">
      <dgm:prSet presAssocID="{3F0A6540-CB74-47F9-80B4-4DE1E4C5883F}" presName="node" presStyleLbl="node1" presStyleIdx="5" presStyleCnt="7">
        <dgm:presLayoutVars>
          <dgm:bulletEnabled val="1"/>
        </dgm:presLayoutVars>
      </dgm:prSet>
      <dgm:spPr/>
    </dgm:pt>
    <dgm:pt modelId="{83F235CA-E8A2-49E8-974D-745A7A27A2F2}" type="pres">
      <dgm:prSet presAssocID="{D22FFC3E-6A1E-4A25-8C4D-C6B63A09A892}" presName="sibTrans" presStyleCnt="0"/>
      <dgm:spPr/>
    </dgm:pt>
    <dgm:pt modelId="{D0BE971C-1ADE-4845-B754-7CD522BBD337}" type="pres">
      <dgm:prSet presAssocID="{BFB60082-5558-47D1-987B-F926CE16C7E0}" presName="node" presStyleLbl="node1" presStyleIdx="6" presStyleCnt="7">
        <dgm:presLayoutVars>
          <dgm:bulletEnabled val="1"/>
        </dgm:presLayoutVars>
      </dgm:prSet>
      <dgm:spPr/>
    </dgm:pt>
  </dgm:ptLst>
  <dgm:cxnLst>
    <dgm:cxn modelId="{5F4DAB0A-A633-495F-B8F6-41FC2B3B3755}" srcId="{E5C05E52-C6A3-4F01-AD5B-2BB0BD8C54C6}" destId="{3F0A6540-CB74-47F9-80B4-4DE1E4C5883F}" srcOrd="5" destOrd="0" parTransId="{90D50688-26DE-46BC-B4CB-65B30DDA8612}" sibTransId="{D22FFC3E-6A1E-4A25-8C4D-C6B63A09A892}"/>
    <dgm:cxn modelId="{CB63F719-0D4C-49DF-BBA0-90E12D5AF2CD}" srcId="{E5C05E52-C6A3-4F01-AD5B-2BB0BD8C54C6}" destId="{9469D2FB-003F-44E3-A674-C7768BC56C30}" srcOrd="3" destOrd="0" parTransId="{37D8E89B-0C20-43E1-96BC-B63B6F8291B3}" sibTransId="{75C75168-DF4D-4CBD-A8D0-04836C5EBC34}"/>
    <dgm:cxn modelId="{DB0E445B-85E5-4C23-9D88-5AE5D4A018F7}" type="presOf" srcId="{DC7F0709-98EB-40D2-802A-1D65606B74A4}" destId="{5B2AB900-4A8E-463C-A71B-5E2BA737E746}" srcOrd="0" destOrd="0" presId="urn:microsoft.com/office/officeart/2005/8/layout/default"/>
    <dgm:cxn modelId="{0EC95741-C60D-4951-8A51-2C899CA32139}" type="presOf" srcId="{1B195BBB-F0E4-4511-8D8C-EB1277DE035A}" destId="{90F36760-A63D-40B7-9326-3D52D2A79731}" srcOrd="0" destOrd="0" presId="urn:microsoft.com/office/officeart/2005/8/layout/default"/>
    <dgm:cxn modelId="{144D8961-BE22-4482-8FD3-562A612DB561}" type="presOf" srcId="{E5C05E52-C6A3-4F01-AD5B-2BB0BD8C54C6}" destId="{69063430-5CCA-4B3B-B524-0E79F0F22A3E}" srcOrd="0" destOrd="0" presId="urn:microsoft.com/office/officeart/2005/8/layout/default"/>
    <dgm:cxn modelId="{A51C4074-8C39-425B-AC9F-2C4A6CFB6680}" type="presOf" srcId="{FA380501-C7D0-484C-BBD5-9B9F06F3F0D3}" destId="{6FDB60FE-F7EC-4E8E-9B10-E4F8E93C3396}" srcOrd="0" destOrd="0" presId="urn:microsoft.com/office/officeart/2005/8/layout/default"/>
    <dgm:cxn modelId="{ACEFD757-0309-4C5C-9538-078E5DF3EBEA}" srcId="{E5C05E52-C6A3-4F01-AD5B-2BB0BD8C54C6}" destId="{DC7F0709-98EB-40D2-802A-1D65606B74A4}" srcOrd="2" destOrd="0" parTransId="{F8A6D5F1-1C3E-44E1-9070-66006132F0DD}" sibTransId="{11C702C4-E3BD-4838-9027-D2600E89BDC5}"/>
    <dgm:cxn modelId="{43B9027B-5A9E-4A5A-B4AB-F6D4E5EF0562}" srcId="{E5C05E52-C6A3-4F01-AD5B-2BB0BD8C54C6}" destId="{1B195BBB-F0E4-4511-8D8C-EB1277DE035A}" srcOrd="0" destOrd="0" parTransId="{47D8096A-8208-4554-8438-AF4B2272058C}" sibTransId="{6662B549-1C22-4CD8-AD60-99E9D0560DD4}"/>
    <dgm:cxn modelId="{1DE91E90-C3B9-4910-BD4E-587BEE84D0A6}" type="presOf" srcId="{3F0A6540-CB74-47F9-80B4-4DE1E4C5883F}" destId="{AFE881CB-BE64-4F00-A2A0-FDB0A6A504F7}" srcOrd="0" destOrd="0" presId="urn:microsoft.com/office/officeart/2005/8/layout/default"/>
    <dgm:cxn modelId="{C48966A3-863E-4542-9E41-434C43239B60}" srcId="{E5C05E52-C6A3-4F01-AD5B-2BB0BD8C54C6}" destId="{BFB60082-5558-47D1-987B-F926CE16C7E0}" srcOrd="6" destOrd="0" parTransId="{C2B500B1-BC5A-4CE8-B109-0C804ECD9CCF}" sibTransId="{8F8E6267-834D-42B1-9FEE-E1FDBF4C832A}"/>
    <dgm:cxn modelId="{EA4E7FC2-A9E9-4F23-94AA-90D28729EE45}" srcId="{E5C05E52-C6A3-4F01-AD5B-2BB0BD8C54C6}" destId="{FA380501-C7D0-484C-BBD5-9B9F06F3F0D3}" srcOrd="4" destOrd="0" parTransId="{FDEF4679-A4BB-41F4-B5B0-CCEC828B4720}" sibTransId="{E9F39BD1-F52A-43AB-A505-A49E6A027A20}"/>
    <dgm:cxn modelId="{6D5324D3-A184-4221-9E9A-CEA996D3437A}" type="presOf" srcId="{9469D2FB-003F-44E3-A674-C7768BC56C30}" destId="{D04EFE77-6510-436F-8D78-C05C5CA62EFC}" srcOrd="0" destOrd="0" presId="urn:microsoft.com/office/officeart/2005/8/layout/default"/>
    <dgm:cxn modelId="{6BDCBBED-F61E-4DDE-920C-D96393F4F3D0}" srcId="{E5C05E52-C6A3-4F01-AD5B-2BB0BD8C54C6}" destId="{C5D1168F-9776-47F7-B3E7-D6F20BFC9D10}" srcOrd="1" destOrd="0" parTransId="{C0D896FE-6AC1-4536-97D4-E6488B3A7942}" sibTransId="{F07A1262-FA0E-4DC0-BFF7-AAA7C6C9856A}"/>
    <dgm:cxn modelId="{BE72AFF7-3744-412B-8EC8-F4DC5CF4B973}" type="presOf" srcId="{BFB60082-5558-47D1-987B-F926CE16C7E0}" destId="{D0BE971C-1ADE-4845-B754-7CD522BBD337}" srcOrd="0" destOrd="0" presId="urn:microsoft.com/office/officeart/2005/8/layout/default"/>
    <dgm:cxn modelId="{175661FE-C3E3-44D2-9C55-3AA5B7D11D7E}" type="presOf" srcId="{C5D1168F-9776-47F7-B3E7-D6F20BFC9D10}" destId="{A1A01C03-29FD-474B-8C8E-BA5541537F2D}" srcOrd="0" destOrd="0" presId="urn:microsoft.com/office/officeart/2005/8/layout/default"/>
    <dgm:cxn modelId="{964727FB-630B-45FB-B49A-7FA87B936139}" type="presParOf" srcId="{69063430-5CCA-4B3B-B524-0E79F0F22A3E}" destId="{90F36760-A63D-40B7-9326-3D52D2A79731}" srcOrd="0" destOrd="0" presId="urn:microsoft.com/office/officeart/2005/8/layout/default"/>
    <dgm:cxn modelId="{237322CD-1A22-43C9-85FB-CEB32D56BAED}" type="presParOf" srcId="{69063430-5CCA-4B3B-B524-0E79F0F22A3E}" destId="{0F030F29-7CE1-4E8E-BD8D-B0D72AF54AA1}" srcOrd="1" destOrd="0" presId="urn:microsoft.com/office/officeart/2005/8/layout/default"/>
    <dgm:cxn modelId="{C97702DB-30F5-4750-B78F-4367C25AF3B8}" type="presParOf" srcId="{69063430-5CCA-4B3B-B524-0E79F0F22A3E}" destId="{A1A01C03-29FD-474B-8C8E-BA5541537F2D}" srcOrd="2" destOrd="0" presId="urn:microsoft.com/office/officeart/2005/8/layout/default"/>
    <dgm:cxn modelId="{1C3252B3-E72B-4ACF-93DA-7CC779A8B9B5}" type="presParOf" srcId="{69063430-5CCA-4B3B-B524-0E79F0F22A3E}" destId="{00DB7AEF-6EB1-4826-BB2F-A49227AF5537}" srcOrd="3" destOrd="0" presId="urn:microsoft.com/office/officeart/2005/8/layout/default"/>
    <dgm:cxn modelId="{E7E26D7C-FADE-4DE6-9191-7B444F7A1B90}" type="presParOf" srcId="{69063430-5CCA-4B3B-B524-0E79F0F22A3E}" destId="{5B2AB900-4A8E-463C-A71B-5E2BA737E746}" srcOrd="4" destOrd="0" presId="urn:microsoft.com/office/officeart/2005/8/layout/default"/>
    <dgm:cxn modelId="{7BC31DF0-901A-46D2-AEFE-AA03048876D7}" type="presParOf" srcId="{69063430-5CCA-4B3B-B524-0E79F0F22A3E}" destId="{760A67B5-2FFF-431C-BE26-E8008D74BC5C}" srcOrd="5" destOrd="0" presId="urn:microsoft.com/office/officeart/2005/8/layout/default"/>
    <dgm:cxn modelId="{9B9BAC39-0FDB-4AE2-A6BA-14F07371565E}" type="presParOf" srcId="{69063430-5CCA-4B3B-B524-0E79F0F22A3E}" destId="{D04EFE77-6510-436F-8D78-C05C5CA62EFC}" srcOrd="6" destOrd="0" presId="urn:microsoft.com/office/officeart/2005/8/layout/default"/>
    <dgm:cxn modelId="{FA0D49BA-06F0-43A7-9371-CE2C2FD6DB43}" type="presParOf" srcId="{69063430-5CCA-4B3B-B524-0E79F0F22A3E}" destId="{EDBEF606-DC40-4F9A-869C-A0B7B45C2E22}" srcOrd="7" destOrd="0" presId="urn:microsoft.com/office/officeart/2005/8/layout/default"/>
    <dgm:cxn modelId="{2A9CB867-5FC9-475D-8C22-79FBAE384844}" type="presParOf" srcId="{69063430-5CCA-4B3B-B524-0E79F0F22A3E}" destId="{6FDB60FE-F7EC-4E8E-9B10-E4F8E93C3396}" srcOrd="8" destOrd="0" presId="urn:microsoft.com/office/officeart/2005/8/layout/default"/>
    <dgm:cxn modelId="{969A65B9-F3CA-444D-93F7-E65FEDB637CC}" type="presParOf" srcId="{69063430-5CCA-4B3B-B524-0E79F0F22A3E}" destId="{59D906A9-BA0A-4736-BFF9-B1EBEDB8C533}" srcOrd="9" destOrd="0" presId="urn:microsoft.com/office/officeart/2005/8/layout/default"/>
    <dgm:cxn modelId="{54EE5FEF-4499-43EA-BDB9-4859C8D433FF}" type="presParOf" srcId="{69063430-5CCA-4B3B-B524-0E79F0F22A3E}" destId="{AFE881CB-BE64-4F00-A2A0-FDB0A6A504F7}" srcOrd="10" destOrd="0" presId="urn:microsoft.com/office/officeart/2005/8/layout/default"/>
    <dgm:cxn modelId="{65B382D7-2601-4F5C-8CD8-37E3D23611CD}" type="presParOf" srcId="{69063430-5CCA-4B3B-B524-0E79F0F22A3E}" destId="{83F235CA-E8A2-49E8-974D-745A7A27A2F2}" srcOrd="11" destOrd="0" presId="urn:microsoft.com/office/officeart/2005/8/layout/default"/>
    <dgm:cxn modelId="{247814A8-31BB-4A39-8F72-027BF7BB05C9}" type="presParOf" srcId="{69063430-5CCA-4B3B-B524-0E79F0F22A3E}" destId="{D0BE971C-1ADE-4845-B754-7CD522BBD33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36760-A63D-40B7-9326-3D52D2A79731}">
      <dsp:nvSpPr>
        <dsp:cNvPr id="0" name=""/>
        <dsp:cNvSpPr/>
      </dsp:nvSpPr>
      <dsp:spPr>
        <a:xfrm>
          <a:off x="1084421" y="395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1084421" y="395"/>
        <a:ext cx="2608361" cy="1565017"/>
      </dsp:txXfrm>
    </dsp:sp>
    <dsp:sp modelId="{A1A01C03-29FD-474B-8C8E-BA5541537F2D}">
      <dsp:nvSpPr>
        <dsp:cNvPr id="0" name=""/>
        <dsp:cNvSpPr/>
      </dsp:nvSpPr>
      <dsp:spPr>
        <a:xfrm>
          <a:off x="3953619" y="395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3953619" y="395"/>
        <a:ext cx="2608361" cy="1565017"/>
      </dsp:txXfrm>
    </dsp:sp>
    <dsp:sp modelId="{5B2AB900-4A8E-463C-A71B-5E2BA737E746}">
      <dsp:nvSpPr>
        <dsp:cNvPr id="0" name=""/>
        <dsp:cNvSpPr/>
      </dsp:nvSpPr>
      <dsp:spPr>
        <a:xfrm>
          <a:off x="6822817" y="395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6822817" y="395"/>
        <a:ext cx="2608361" cy="1565017"/>
      </dsp:txXfrm>
    </dsp:sp>
    <dsp:sp modelId="{D04EFE77-6510-436F-8D78-C05C5CA62EFC}">
      <dsp:nvSpPr>
        <dsp:cNvPr id="0" name=""/>
        <dsp:cNvSpPr/>
      </dsp:nvSpPr>
      <dsp:spPr>
        <a:xfrm>
          <a:off x="1032384" y="1822727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1032384" y="1822727"/>
        <a:ext cx="2608361" cy="1565017"/>
      </dsp:txXfrm>
    </dsp:sp>
    <dsp:sp modelId="{6FDB60FE-F7EC-4E8E-9B10-E4F8E93C3396}">
      <dsp:nvSpPr>
        <dsp:cNvPr id="0" name=""/>
        <dsp:cNvSpPr/>
      </dsp:nvSpPr>
      <dsp:spPr>
        <a:xfrm>
          <a:off x="3953619" y="1826248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3953619" y="1826248"/>
        <a:ext cx="2608361" cy="1565017"/>
      </dsp:txXfrm>
    </dsp:sp>
    <dsp:sp modelId="{AFE881CB-BE64-4F00-A2A0-FDB0A6A504F7}">
      <dsp:nvSpPr>
        <dsp:cNvPr id="0" name=""/>
        <dsp:cNvSpPr/>
      </dsp:nvSpPr>
      <dsp:spPr>
        <a:xfrm>
          <a:off x="6822817" y="1826248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6822817" y="1826248"/>
        <a:ext cx="2608361" cy="1565017"/>
      </dsp:txXfrm>
    </dsp:sp>
    <dsp:sp modelId="{D0BE971C-1ADE-4845-B754-7CD522BBD337}">
      <dsp:nvSpPr>
        <dsp:cNvPr id="0" name=""/>
        <dsp:cNvSpPr/>
      </dsp:nvSpPr>
      <dsp:spPr>
        <a:xfrm>
          <a:off x="3953619" y="3652101"/>
          <a:ext cx="2608361" cy="1565017"/>
        </a:xfrm>
        <a:prstGeom prst="rect">
          <a:avLst/>
        </a:prstGeom>
        <a:solidFill>
          <a:schemeClr val="tx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800" b="1" kern="1200" dirty="0"/>
            <a:t>136 T en cours de tri</a:t>
          </a:r>
          <a:endParaRPr lang="en-US" sz="3800" b="1" kern="1200" dirty="0"/>
        </a:p>
      </dsp:txBody>
      <dsp:txXfrm>
        <a:off x="3953619" y="3652101"/>
        <a:ext cx="2608361" cy="15650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0.20453</cdr:x>
      <cdr:y>0.19995</cdr:y>
    </cdr:from>
    <cdr:to>
      <cdr:x>0.24781</cdr:x>
      <cdr:y>0.25171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:a16="http://schemas.microsoft.com/office/drawing/2014/main" id="{472AB1D5-E4B1-3B29-5CE7-0A0AEA5204F2}"/>
            </a:ext>
          </a:extLst>
        </cdr:cNvPr>
        <cdr:cNvSpPr txBox="1"/>
      </cdr:nvSpPr>
      <cdr:spPr>
        <a:xfrm xmlns:a="http://schemas.openxmlformats.org/drawingml/2006/main">
          <a:off x="2306814" y="1059714"/>
          <a:ext cx="488174" cy="2743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300" b="1" kern="1200" dirty="0">
              <a:solidFill>
                <a:schemeClr val="tx1"/>
              </a:solidFill>
              <a:latin typeface="Comic Sans MS" panose="030F0702030302020204" pitchFamily="66" charset="0"/>
            </a:rPr>
            <a:t>7,36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224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56F64-79DD-8E40-990A-EA0E9E9643D6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085" y="4780250"/>
            <a:ext cx="5440680" cy="39111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2241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AD1CB-2526-D64B-96F6-A1B13C0D3F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541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Non inclus : Déchets en cours de tri (136T)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AD1CB-2526-D64B-96F6-A1B13C0D3F58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11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Prévision dépôts coups de propre amiantés : 150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4AD1CB-2526-D64B-96F6-A1B13C0D3F58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98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6CDC1AEA-34A9-424B-A1E6-7816189890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800600"/>
            <a:ext cx="7170738" cy="2057400"/>
          </a:xfrm>
          <a:custGeom>
            <a:avLst/>
            <a:gdLst>
              <a:gd name="connsiteX0" fmla="*/ 0 w 7170738"/>
              <a:gd name="connsiteY0" fmla="*/ 0 h 2057400"/>
              <a:gd name="connsiteX1" fmla="*/ 7170738 w 7170738"/>
              <a:gd name="connsiteY1" fmla="*/ 0 h 2057400"/>
              <a:gd name="connsiteX2" fmla="*/ 7170738 w 7170738"/>
              <a:gd name="connsiteY2" fmla="*/ 2057400 h 2057400"/>
              <a:gd name="connsiteX3" fmla="*/ 0 w 7170738"/>
              <a:gd name="connsiteY3" fmla="*/ 2057400 h 2057400"/>
              <a:gd name="connsiteX4" fmla="*/ 0 w 7170738"/>
              <a:gd name="connsiteY4" fmla="*/ 0 h 2057400"/>
              <a:gd name="connsiteX0" fmla="*/ 0 w 7170738"/>
              <a:gd name="connsiteY0" fmla="*/ 22 h 2057422"/>
              <a:gd name="connsiteX1" fmla="*/ 3571539 w 7170738"/>
              <a:gd name="connsiteY1" fmla="*/ 653549 h 2057422"/>
              <a:gd name="connsiteX2" fmla="*/ 7170738 w 7170738"/>
              <a:gd name="connsiteY2" fmla="*/ 22 h 2057422"/>
              <a:gd name="connsiteX3" fmla="*/ 7170738 w 7170738"/>
              <a:gd name="connsiteY3" fmla="*/ 2057422 h 2057422"/>
              <a:gd name="connsiteX4" fmla="*/ 0 w 7170738"/>
              <a:gd name="connsiteY4" fmla="*/ 2057422 h 2057422"/>
              <a:gd name="connsiteX5" fmla="*/ 0 w 7170738"/>
              <a:gd name="connsiteY5" fmla="*/ 22 h 205742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46383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0738" h="2057400">
                <a:moveTo>
                  <a:pt x="0" y="0"/>
                </a:moveTo>
                <a:lnTo>
                  <a:pt x="3571539" y="646383"/>
                </a:lnTo>
                <a:lnTo>
                  <a:pt x="7170738" y="0"/>
                </a:lnTo>
                <a:lnTo>
                  <a:pt x="717073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3D9771-618E-9143-8FFA-5E29FE64EB6E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E4B8785-7C34-3C44-B1CF-18729F85CA0A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985E3D-29A0-4B4F-8AA4-36F26AF2C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4669" y="5431894"/>
            <a:ext cx="3073400" cy="981606"/>
          </a:xfrm>
        </p:spPr>
        <p:txBody>
          <a:bodyPr numCol="1">
            <a:normAutofit/>
          </a:bodyPr>
          <a:lstStyle>
            <a:lvl1pPr marL="0" indent="0" algn="ctr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78C481E-EB5C-4AFA-A0BD-994FAD50F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43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F1B60A-2848-439D-B5B8-B8D661BB0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1EBFC1-2E9E-46D2-A602-03D68F65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528C-D1D0-7C4F-9524-69870D34DA4D}" type="datetime1">
              <a:rPr lang="fr-FR" smtClean="0"/>
              <a:t>08/09/2025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EF2CE4-1AA6-4519-8154-F95AD03EE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DE16C6-19CD-4ABE-A26A-9D2C3AC9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3020256-BD47-4B17-B4ED-C3A6D711372C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space réservé de l'élément multimédia 8">
            <a:extLst>
              <a:ext uri="{FF2B5EF4-FFF2-40B4-BE49-F238E27FC236}">
                <a16:creationId xmlns:a16="http://schemas.microsoft.com/office/drawing/2014/main" id="{7833E8F4-A110-4B7E-AC03-ACD96CFC9E1E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7170737" y="771895"/>
            <a:ext cx="5027811" cy="4220793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63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2CF827-6E80-403B-993A-6F66B76F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B394937-FB35-4D6B-BF5D-F0D209DA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4D917-3D36-C14F-92A5-09E243E3FA58}" type="datetime1">
              <a:rPr lang="fr-FR" smtClean="0"/>
              <a:t>08/09/2025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7C6FE6-019A-4C1A-BB35-2CD33DF1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007D5D6-BAA4-4B03-B460-01460821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57E69C6C-B78F-4DCB-9D4F-347980870E1D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0" y="1326779"/>
            <a:ext cx="12192000" cy="424815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596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D4A4FC-390B-43ED-8F8E-8CB4965A9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AE3DE-450C-924E-A5A4-68F4ADB339CE}" type="datetime1">
              <a:rPr lang="fr-FR" smtClean="0"/>
              <a:t>08/09/2025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323EBAD-C317-49DD-949A-165BDE053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33E64D-01EC-45D6-A10D-F60EE157B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74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6CDC1AEA-34A9-424B-A1E6-78161898909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800600"/>
            <a:ext cx="7170738" cy="2057400"/>
          </a:xfrm>
          <a:custGeom>
            <a:avLst/>
            <a:gdLst>
              <a:gd name="connsiteX0" fmla="*/ 0 w 7170738"/>
              <a:gd name="connsiteY0" fmla="*/ 0 h 2057400"/>
              <a:gd name="connsiteX1" fmla="*/ 7170738 w 7170738"/>
              <a:gd name="connsiteY1" fmla="*/ 0 h 2057400"/>
              <a:gd name="connsiteX2" fmla="*/ 7170738 w 7170738"/>
              <a:gd name="connsiteY2" fmla="*/ 2057400 h 2057400"/>
              <a:gd name="connsiteX3" fmla="*/ 0 w 7170738"/>
              <a:gd name="connsiteY3" fmla="*/ 2057400 h 2057400"/>
              <a:gd name="connsiteX4" fmla="*/ 0 w 7170738"/>
              <a:gd name="connsiteY4" fmla="*/ 0 h 2057400"/>
              <a:gd name="connsiteX0" fmla="*/ 0 w 7170738"/>
              <a:gd name="connsiteY0" fmla="*/ 22 h 2057422"/>
              <a:gd name="connsiteX1" fmla="*/ 3571539 w 7170738"/>
              <a:gd name="connsiteY1" fmla="*/ 653549 h 2057422"/>
              <a:gd name="connsiteX2" fmla="*/ 7170738 w 7170738"/>
              <a:gd name="connsiteY2" fmla="*/ 22 h 2057422"/>
              <a:gd name="connsiteX3" fmla="*/ 7170738 w 7170738"/>
              <a:gd name="connsiteY3" fmla="*/ 2057422 h 2057422"/>
              <a:gd name="connsiteX4" fmla="*/ 0 w 7170738"/>
              <a:gd name="connsiteY4" fmla="*/ 2057422 h 2057422"/>
              <a:gd name="connsiteX5" fmla="*/ 0 w 7170738"/>
              <a:gd name="connsiteY5" fmla="*/ 22 h 205742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46383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0738" h="2057400">
                <a:moveTo>
                  <a:pt x="0" y="0"/>
                </a:moveTo>
                <a:lnTo>
                  <a:pt x="3571539" y="646383"/>
                </a:lnTo>
                <a:lnTo>
                  <a:pt x="7170738" y="0"/>
                </a:lnTo>
                <a:lnTo>
                  <a:pt x="717073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3D9771-618E-9143-8FFA-5E29FE64EB6E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E4B8785-7C34-3C44-B1CF-18729F85CA0A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lnSpc>
                <a:spcPct val="120000"/>
              </a:lnSpc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78C481E-EB5C-4AFA-A0BD-994FAD50F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20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A680B1-95F5-6747-986B-0D277D5916C8}"/>
              </a:ext>
            </a:extLst>
          </p:cNvPr>
          <p:cNvSpPr/>
          <p:nvPr userDrawn="1"/>
        </p:nvSpPr>
        <p:spPr>
          <a:xfrm>
            <a:off x="0" y="4829175"/>
            <a:ext cx="7170737" cy="2028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8AF737B-371F-F844-8409-263DB8941175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C6DCB59-7BE9-7342-9B24-CCC634256EBB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lnSpc>
                <a:spcPct val="120000"/>
              </a:lnSpc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EE20C5-D5E5-4A80-A82C-47A85D9A7C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709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A680B1-95F5-6747-986B-0D277D5916C8}"/>
              </a:ext>
            </a:extLst>
          </p:cNvPr>
          <p:cNvSpPr/>
          <p:nvPr userDrawn="1"/>
        </p:nvSpPr>
        <p:spPr>
          <a:xfrm>
            <a:off x="0" y="4829175"/>
            <a:ext cx="7170737" cy="2028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8AF737B-371F-F844-8409-263DB8941175}"/>
              </a:ext>
            </a:extLst>
          </p:cNvPr>
          <p:cNvSpPr/>
          <p:nvPr userDrawn="1"/>
        </p:nvSpPr>
        <p:spPr>
          <a:xfrm>
            <a:off x="-6016" y="1"/>
            <a:ext cx="7176755" cy="5454367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6755" h="5454367">
                <a:moveTo>
                  <a:pt x="6016" y="0"/>
                </a:moveTo>
                <a:lnTo>
                  <a:pt x="7176755" y="0"/>
                </a:lnTo>
                <a:lnTo>
                  <a:pt x="7176755" y="4809967"/>
                </a:lnTo>
                <a:lnTo>
                  <a:pt x="3572647" y="5454367"/>
                </a:lnTo>
                <a:lnTo>
                  <a:pt x="0" y="4815983"/>
                </a:lnTo>
                <a:cubicBezTo>
                  <a:pt x="2005" y="3210655"/>
                  <a:pt x="4011" y="1605328"/>
                  <a:pt x="601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C6DCB59-7BE9-7342-9B24-CCC634256EBB}"/>
              </a:ext>
            </a:extLst>
          </p:cNvPr>
          <p:cNvSpPr/>
          <p:nvPr userDrawn="1"/>
        </p:nvSpPr>
        <p:spPr>
          <a:xfrm rot="10800000">
            <a:off x="7170738" y="4341675"/>
            <a:ext cx="5027810" cy="2516325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lnTo>
                  <a:pt x="7172226" y="4740480"/>
                </a:lnTo>
                <a:lnTo>
                  <a:pt x="3590171" y="5800317"/>
                </a:lnTo>
                <a:lnTo>
                  <a:pt x="0" y="4731053"/>
                </a:lnTo>
                <a:cubicBezTo>
                  <a:pt x="2005" y="3125725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8985E3D-29A0-4B4F-8AA4-36F26AF2C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44669" y="5431894"/>
            <a:ext cx="3073400" cy="981606"/>
          </a:xfrm>
        </p:spPr>
        <p:txBody>
          <a:bodyPr numCol="1">
            <a:normAutofit/>
          </a:bodyPr>
          <a:lstStyle>
            <a:lvl1pPr marL="0" indent="0" algn="ctr">
              <a:spcBef>
                <a:spcPts val="0"/>
              </a:spcBef>
              <a:buNone/>
              <a:defRPr sz="15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17" name="Espace réservé du contenu 16">
            <a:extLst>
              <a:ext uri="{FF2B5EF4-FFF2-40B4-BE49-F238E27FC236}">
                <a16:creationId xmlns:a16="http://schemas.microsoft.com/office/drawing/2014/main" id="{905C74B7-82D1-4E54-AD44-74DCAC4ABFC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6269" y="1959843"/>
            <a:ext cx="5918199" cy="2057400"/>
          </a:xfrm>
        </p:spPr>
        <p:txBody>
          <a:bodyPr numCol="1"/>
          <a:lstStyle>
            <a:lvl1pPr algn="ctr">
              <a:defRPr lang="fr-FR" sz="3200" kern="1200" dirty="0" smtClean="0">
                <a:solidFill>
                  <a:schemeClr val="bg1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  <a:lvl2pPr algn="ctr">
              <a:spcBef>
                <a:spcPts val="1800"/>
              </a:spcBef>
              <a:defRPr sz="1300">
                <a:solidFill>
                  <a:schemeClr val="bg1"/>
                </a:solidFill>
                <a:latin typeface="Archia Medium" panose="02000503000000020004" pitchFamily="50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EE20C5-D5E5-4A80-A82C-47A85D9A7C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226" y="622300"/>
            <a:ext cx="377120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64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2D402-25B9-43E5-9771-1764EE30A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11" y="447632"/>
            <a:ext cx="7595589" cy="5574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BD729-7907-4E28-91A9-AF1A1DD07C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43718" y="2311399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1BF169-6EE4-4A07-90A3-E671DF7F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2D12D-A340-334A-83EE-5A0852474883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88584-E45E-428D-ACA0-A4D28BDE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A68748-AB62-4401-B4F4-59CEB373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9BE71AF5-EFF4-4412-A298-2E7B8717D00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829677" y="2311398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CAB3C2C-D949-4B65-B106-E5FF14C9773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543718" y="2788477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394762A9-618C-423D-8EFE-5DACA139606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829677" y="2788476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02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E8C1C08B-B75B-441E-A18B-E2A204B80B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543718" y="3255614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43A53EF9-F800-4185-8712-2680E078667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2829677" y="3255613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03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1E8FC38A-674F-4633-8312-F714299F4CA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543718" y="3722750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F16854C0-0D3B-4DE5-8551-ECD55D4E37D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2829677" y="3722749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04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B95FDFF3-2291-4413-8C4C-BB0A2A56B87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3543718" y="4209763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CB95EB3E-5D1E-4396-9A32-AE4069A3FA36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2829677" y="4209762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05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CC8A199B-7131-436C-B395-6FDBE607B87A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3543718" y="4686841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00F75F54-D45D-4817-B343-6056B7B058F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2829677" y="4686840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06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616A3210-8AEC-4BFA-84D0-936C82800CAD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3543718" y="5153978"/>
            <a:ext cx="7100949" cy="457201"/>
          </a:xfrm>
        </p:spPr>
        <p:txBody>
          <a:bodyPr numCol="1">
            <a:normAutofit/>
          </a:bodyPr>
          <a:lstStyle>
            <a:lvl1pPr>
              <a:defRPr sz="26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B4131C9E-5B43-4791-92F7-6AF55943ABB8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2829677" y="5153977"/>
            <a:ext cx="690429" cy="457201"/>
          </a:xfrm>
        </p:spPr>
        <p:txBody>
          <a:bodyPr numCol="1">
            <a:normAutofit/>
          </a:bodyPr>
          <a:lstStyle>
            <a:lvl1pPr algn="r">
              <a:defRPr sz="2600">
                <a:solidFill>
                  <a:schemeClr val="bg2"/>
                </a:solidFill>
                <a:latin typeface="Archia Medium" panose="02000503000000020004" pitchFamily="50" charset="0"/>
              </a:defRPr>
            </a:lvl1pPr>
          </a:lstStyle>
          <a:p>
            <a:pPr lvl="0"/>
            <a:r>
              <a:rPr lang="fr-FR" dirty="0"/>
              <a:t>07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D94D3A7-DE33-4ADD-B553-2F17158049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89" y="6186343"/>
            <a:ext cx="1634111" cy="67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5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titre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7B3A45DE-FB28-A347-9A06-D1C59BA347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fr-FR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35400034-102F-074B-AB3E-16A50C6DE3BB}"/>
              </a:ext>
            </a:extLst>
          </p:cNvPr>
          <p:cNvSpPr/>
          <p:nvPr userDrawn="1"/>
        </p:nvSpPr>
        <p:spPr>
          <a:xfrm rot="16200000">
            <a:off x="2022237" y="-2032183"/>
            <a:ext cx="4442580" cy="8487053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590171" y="5800317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CD2DC9D0-7EDC-0C44-A390-211BFFB825F8}"/>
              </a:ext>
            </a:extLst>
          </p:cNvPr>
          <p:cNvSpPr/>
          <p:nvPr userDrawn="1"/>
        </p:nvSpPr>
        <p:spPr>
          <a:xfrm rot="5400000">
            <a:off x="7004266" y="1670268"/>
            <a:ext cx="2425365" cy="7950099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84647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15706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60405 w 7172226"/>
              <a:gd name="connsiteY3" fmla="*/ 450801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31092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149695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625288" y="4731092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E949F4-8BF3-46EB-AE89-3F9D678C3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0001" y="1480085"/>
            <a:ext cx="7459534" cy="1500187"/>
          </a:xfrm>
        </p:spPr>
        <p:txBody>
          <a:bodyPr numCol="1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0ECE53-564F-4DCF-B636-2EC7ECB05F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001" y="1003134"/>
            <a:ext cx="2084345" cy="492036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4200381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221695-6CB0-EC46-B6DD-27A1B86E8421}"/>
              </a:ext>
            </a:extLst>
          </p:cNvPr>
          <p:cNvSpPr/>
          <p:nvPr userDrawn="1"/>
        </p:nvSpPr>
        <p:spPr>
          <a:xfrm>
            <a:off x="0" y="-5"/>
            <a:ext cx="12192000" cy="68580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2377709-2EF5-DF4D-959F-59824B8FEA64}"/>
              </a:ext>
            </a:extLst>
          </p:cNvPr>
          <p:cNvSpPr/>
          <p:nvPr userDrawn="1"/>
        </p:nvSpPr>
        <p:spPr>
          <a:xfrm rot="16200000">
            <a:off x="2022237" y="-2032183"/>
            <a:ext cx="4442580" cy="8487053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800317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590171" y="5800317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8107344-DA10-9144-A6FF-015244522880}"/>
              </a:ext>
            </a:extLst>
          </p:cNvPr>
          <p:cNvSpPr/>
          <p:nvPr userDrawn="1"/>
        </p:nvSpPr>
        <p:spPr>
          <a:xfrm rot="5400000">
            <a:off x="7004266" y="1670268"/>
            <a:ext cx="2425365" cy="7950099"/>
          </a:xfrm>
          <a:custGeom>
            <a:avLst/>
            <a:gdLst>
              <a:gd name="connsiteX0" fmla="*/ 0 w 7170739"/>
              <a:gd name="connsiteY0" fmla="*/ 0 h 4791919"/>
              <a:gd name="connsiteX1" fmla="*/ 7170739 w 7170739"/>
              <a:gd name="connsiteY1" fmla="*/ 0 h 4791919"/>
              <a:gd name="connsiteX2" fmla="*/ 7170739 w 7170739"/>
              <a:gd name="connsiteY2" fmla="*/ 4791919 h 4791919"/>
              <a:gd name="connsiteX3" fmla="*/ 0 w 7170739"/>
              <a:gd name="connsiteY3" fmla="*/ 4791919 h 4791919"/>
              <a:gd name="connsiteX4" fmla="*/ 0 w 7170739"/>
              <a:gd name="connsiteY4" fmla="*/ 0 h 4791919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791919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0 w 7170739"/>
              <a:gd name="connsiteY0" fmla="*/ 0 h 5445177"/>
              <a:gd name="connsiteX1" fmla="*/ 7170739 w 7170739"/>
              <a:gd name="connsiteY1" fmla="*/ 0 h 5445177"/>
              <a:gd name="connsiteX2" fmla="*/ 7170739 w 7170739"/>
              <a:gd name="connsiteY2" fmla="*/ 4809967 h 5445177"/>
              <a:gd name="connsiteX3" fmla="*/ 3575154 w 7170739"/>
              <a:gd name="connsiteY3" fmla="*/ 5445177 h 5445177"/>
              <a:gd name="connsiteX4" fmla="*/ 0 w 7170739"/>
              <a:gd name="connsiteY4" fmla="*/ 4791919 h 5445177"/>
              <a:gd name="connsiteX5" fmla="*/ 0 w 7170739"/>
              <a:gd name="connsiteY5" fmla="*/ 0 h 5445177"/>
              <a:gd name="connsiteX0" fmla="*/ 6016 w 7176755"/>
              <a:gd name="connsiteY0" fmla="*/ 0 h 5445177"/>
              <a:gd name="connsiteX1" fmla="*/ 7176755 w 7176755"/>
              <a:gd name="connsiteY1" fmla="*/ 0 h 5445177"/>
              <a:gd name="connsiteX2" fmla="*/ 7176755 w 7176755"/>
              <a:gd name="connsiteY2" fmla="*/ 4809967 h 5445177"/>
              <a:gd name="connsiteX3" fmla="*/ 3581170 w 7176755"/>
              <a:gd name="connsiteY3" fmla="*/ 5445177 h 5445177"/>
              <a:gd name="connsiteX4" fmla="*/ 0 w 7176755"/>
              <a:gd name="connsiteY4" fmla="*/ 4815983 h 5445177"/>
              <a:gd name="connsiteX5" fmla="*/ 6016 w 7176755"/>
              <a:gd name="connsiteY5" fmla="*/ 0 h 5445177"/>
              <a:gd name="connsiteX0" fmla="*/ 6016 w 7176755"/>
              <a:gd name="connsiteY0" fmla="*/ 0 h 5451192"/>
              <a:gd name="connsiteX1" fmla="*/ 7176755 w 7176755"/>
              <a:gd name="connsiteY1" fmla="*/ 0 h 5451192"/>
              <a:gd name="connsiteX2" fmla="*/ 7176755 w 7176755"/>
              <a:gd name="connsiteY2" fmla="*/ 4809967 h 5451192"/>
              <a:gd name="connsiteX3" fmla="*/ 3563122 w 7176755"/>
              <a:gd name="connsiteY3" fmla="*/ 5451192 h 5451192"/>
              <a:gd name="connsiteX4" fmla="*/ 0 w 7176755"/>
              <a:gd name="connsiteY4" fmla="*/ 4815983 h 5451192"/>
              <a:gd name="connsiteX5" fmla="*/ 6016 w 7176755"/>
              <a:gd name="connsiteY5" fmla="*/ 0 h 5451192"/>
              <a:gd name="connsiteX0" fmla="*/ 6016 w 7176755"/>
              <a:gd name="connsiteY0" fmla="*/ 0 h 5454367"/>
              <a:gd name="connsiteX1" fmla="*/ 7176755 w 7176755"/>
              <a:gd name="connsiteY1" fmla="*/ 0 h 5454367"/>
              <a:gd name="connsiteX2" fmla="*/ 7176755 w 7176755"/>
              <a:gd name="connsiteY2" fmla="*/ 4809967 h 5454367"/>
              <a:gd name="connsiteX3" fmla="*/ 3572647 w 7176755"/>
              <a:gd name="connsiteY3" fmla="*/ 5454367 h 5454367"/>
              <a:gd name="connsiteX4" fmla="*/ 0 w 7176755"/>
              <a:gd name="connsiteY4" fmla="*/ 4815983 h 5454367"/>
              <a:gd name="connsiteX5" fmla="*/ 6016 w 7176755"/>
              <a:gd name="connsiteY5" fmla="*/ 0 h 5454367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809967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815983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61938 h 5809521"/>
              <a:gd name="connsiteX5" fmla="*/ 6016 w 7176755"/>
              <a:gd name="connsiteY5" fmla="*/ 0 h 5809521"/>
              <a:gd name="connsiteX0" fmla="*/ 6016 w 7176755"/>
              <a:gd name="connsiteY0" fmla="*/ 0 h 5809521"/>
              <a:gd name="connsiteX1" fmla="*/ 7176755 w 7176755"/>
              <a:gd name="connsiteY1" fmla="*/ 0 h 5809521"/>
              <a:gd name="connsiteX2" fmla="*/ 7176755 w 7176755"/>
              <a:gd name="connsiteY2" fmla="*/ 4740480 h 5809521"/>
              <a:gd name="connsiteX3" fmla="*/ 3606093 w 7176755"/>
              <a:gd name="connsiteY3" fmla="*/ 5809521 h 5809521"/>
              <a:gd name="connsiteX4" fmla="*/ 0 w 7176755"/>
              <a:gd name="connsiteY4" fmla="*/ 4736234 h 5809521"/>
              <a:gd name="connsiteX5" fmla="*/ 6016 w 7176755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58190 h 5809521"/>
              <a:gd name="connsiteX5" fmla="*/ 1487 w 7172226"/>
              <a:gd name="connsiteY5" fmla="*/ 0 h 5809521"/>
              <a:gd name="connsiteX0" fmla="*/ 1487 w 7172226"/>
              <a:gd name="connsiteY0" fmla="*/ 0 h 5809521"/>
              <a:gd name="connsiteX1" fmla="*/ 7172226 w 7172226"/>
              <a:gd name="connsiteY1" fmla="*/ 0 h 5809521"/>
              <a:gd name="connsiteX2" fmla="*/ 7172226 w 7172226"/>
              <a:gd name="connsiteY2" fmla="*/ 4740480 h 5809521"/>
              <a:gd name="connsiteX3" fmla="*/ 3601564 w 7172226"/>
              <a:gd name="connsiteY3" fmla="*/ 5809521 h 5809521"/>
              <a:gd name="connsiteX4" fmla="*/ 0 w 7172226"/>
              <a:gd name="connsiteY4" fmla="*/ 4731053 h 5809521"/>
              <a:gd name="connsiteX5" fmla="*/ 1487 w 7172226"/>
              <a:gd name="connsiteY5" fmla="*/ 0 h 5809521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4731053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72226 w 7172226"/>
              <a:gd name="connsiteY2" fmla="*/ 4740480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800317"/>
              <a:gd name="connsiteX1" fmla="*/ 7172226 w 7172226"/>
              <a:gd name="connsiteY1" fmla="*/ 0 h 5800317"/>
              <a:gd name="connsiteX2" fmla="*/ 7157861 w 7172226"/>
              <a:gd name="connsiteY2" fmla="*/ 5146987 h 5800317"/>
              <a:gd name="connsiteX3" fmla="*/ 3590171 w 7172226"/>
              <a:gd name="connsiteY3" fmla="*/ 5800317 h 5800317"/>
              <a:gd name="connsiteX4" fmla="*/ 0 w 7172226"/>
              <a:gd name="connsiteY4" fmla="*/ 5149695 h 5800317"/>
              <a:gd name="connsiteX5" fmla="*/ 1487 w 7172226"/>
              <a:gd name="connsiteY5" fmla="*/ 0 h 5800317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84647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15706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60405 w 7172226"/>
              <a:gd name="connsiteY3" fmla="*/ 4508015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  <a:gd name="connsiteX0" fmla="*/ 1487 w 7172226"/>
              <a:gd name="connsiteY0" fmla="*/ 0 h 5149695"/>
              <a:gd name="connsiteX1" fmla="*/ 7172226 w 7172226"/>
              <a:gd name="connsiteY1" fmla="*/ 0 h 5149695"/>
              <a:gd name="connsiteX2" fmla="*/ 7157861 w 7172226"/>
              <a:gd name="connsiteY2" fmla="*/ 5146987 h 5149695"/>
              <a:gd name="connsiteX3" fmla="*/ 3625288 w 7172226"/>
              <a:gd name="connsiteY3" fmla="*/ 4731092 h 5149695"/>
              <a:gd name="connsiteX4" fmla="*/ 0 w 7172226"/>
              <a:gd name="connsiteY4" fmla="*/ 5149695 h 5149695"/>
              <a:gd name="connsiteX5" fmla="*/ 1487 w 7172226"/>
              <a:gd name="connsiteY5" fmla="*/ 0 h 514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2226" h="5149695">
                <a:moveTo>
                  <a:pt x="1487" y="0"/>
                </a:moveTo>
                <a:lnTo>
                  <a:pt x="7172226" y="0"/>
                </a:lnTo>
                <a:cubicBezTo>
                  <a:pt x="7167438" y="1715662"/>
                  <a:pt x="7162649" y="3431325"/>
                  <a:pt x="7157861" y="5146987"/>
                </a:cubicBezTo>
                <a:lnTo>
                  <a:pt x="3625288" y="4731092"/>
                </a:lnTo>
                <a:lnTo>
                  <a:pt x="0" y="5149695"/>
                </a:lnTo>
                <a:cubicBezTo>
                  <a:pt x="2005" y="3544367"/>
                  <a:pt x="-518" y="1605328"/>
                  <a:pt x="148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6A8C1562-3B11-5C4D-9B26-7AC0DB72C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0001" y="1480085"/>
            <a:ext cx="7459534" cy="1500187"/>
          </a:xfrm>
        </p:spPr>
        <p:txBody>
          <a:bodyPr numCol="1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Archia Light" panose="02000503000000020004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7E5AC887-6C6B-F243-9790-E71F20B37C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001" y="1003134"/>
            <a:ext cx="2084345" cy="492036"/>
          </a:xfrm>
        </p:spPr>
        <p:txBody>
          <a:bodyPr anchor="ctr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1.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3BA4A18-F529-1E4B-AA37-59AF1E1B3FEB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9123219" y="532997"/>
            <a:ext cx="0" cy="342000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F6AEE07-42E0-3244-9C07-51328A2BB1F4}"/>
              </a:ext>
            </a:extLst>
          </p:cNvPr>
          <p:cNvCxnSpPr>
            <a:cxnSpLocks/>
          </p:cNvCxnSpPr>
          <p:nvPr userDrawn="1"/>
        </p:nvCxnSpPr>
        <p:spPr>
          <a:xfrm flipH="1">
            <a:off x="2198452" y="5693460"/>
            <a:ext cx="7560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832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2D402-25B9-43E5-9771-1764EE30A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BD729-7907-4E28-91A9-AF1A1DD07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1BF169-6EE4-4A07-90A3-E671DF7F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88584-E45E-428D-ACA0-A4D28BDE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A68748-AB62-4401-B4F4-59CEB373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45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2D402-25B9-43E5-9771-1764EE30A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7BD729-7907-4E28-91A9-AF1A1DD07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849" y="1160607"/>
            <a:ext cx="4748151" cy="5025736"/>
          </a:xfrm>
        </p:spPr>
        <p:txBody>
          <a:bodyPr numCol="1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1BF169-6EE4-4A07-90A3-E671DF7F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988584-E45E-428D-ACA0-A4D28BDEE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A68748-AB62-4401-B4F4-59CEB3737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C9A8A777-612D-422E-82B1-E1830EE08C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19914" y="1208225"/>
            <a:ext cx="4856076" cy="4735375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18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016D5-FEA8-401E-A130-BFDC04722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EF5811-7586-4548-901E-854DE2B363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34FD95-73AE-4E62-8788-7D8D54D03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87BD71-FEB6-4999-B9A6-A9F6C6638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361F0-9C12-7447-A438-6D69C1EB7783}" type="datetime1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E10B61-194F-489C-9D29-8C4623B6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5CB18A-4007-4D55-B07D-53DDAEF03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67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F1B60A-2848-439D-B5B8-B8D661BB0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1EBFC1-2E9E-46D2-A602-03D68F65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528C-D1D0-7C4F-9524-69870D34DA4D}" type="datetime1">
              <a:rPr lang="fr-FR" smtClean="0"/>
              <a:t>08/09/2025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EF2CE4-1AA6-4519-8154-F95AD03EE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9DE16C6-19CD-4ABE-A26A-9D2C3AC9C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12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0451B23-7942-4B34-8F74-3E0841309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11" y="214407"/>
            <a:ext cx="11559638" cy="55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DF9F91-AE00-4F31-95FB-6C507B2E2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7849" y="1160607"/>
            <a:ext cx="10515600" cy="5025736"/>
          </a:xfrm>
          <a:prstGeom prst="rect">
            <a:avLst/>
          </a:prstGeom>
        </p:spPr>
        <p:txBody>
          <a:bodyPr vert="horz" lIns="91440" tIns="45720" rIns="91440" bIns="45720" numCol="2" spcCol="36000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4"/>
            <a:endParaRPr lang="fr-FR" dirty="0"/>
          </a:p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4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313772-6A5F-4521-81FD-01A0FD1CF4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7450" y="6379928"/>
            <a:ext cx="10003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  <a:latin typeface="Archia Medium" panose="02000503000000020004" pitchFamily="50" charset="0"/>
              </a:defRPr>
            </a:lvl1pPr>
          </a:lstStyle>
          <a:p>
            <a:fld id="{F084D917-3D36-C14F-92A5-09E243E3FA58}" type="datetime1">
              <a:rPr lang="fr-FR" smtClean="0"/>
              <a:t>08/09/2025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4DD328-42CF-4199-8453-7B4130640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45480" y="63799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  <a:latin typeface="Archia Medium" panose="02000503000000020004" pitchFamily="50" charset="0"/>
              </a:defRPr>
            </a:lvl1pPr>
          </a:lstStyle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64A4A1-C6EC-4D2F-81EA-19A7FECA7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3904" y="6379928"/>
            <a:ext cx="519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  <a:latin typeface="Archia Medium" panose="02000503000000020004" pitchFamily="50" charset="0"/>
              </a:defRPr>
            </a:lvl1pPr>
          </a:lstStyle>
          <a:p>
            <a:fld id="{5F57D284-C599-4969-9C9E-81FF3378C8F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F8D81C2-E038-470E-A901-604385F8E077}"/>
              </a:ext>
            </a:extLst>
          </p:cNvPr>
          <p:cNvCxnSpPr>
            <a:cxnSpLocks/>
            <a:endCxn id="2" idx="2"/>
          </p:cNvCxnSpPr>
          <p:nvPr userDrawn="1"/>
        </p:nvCxnSpPr>
        <p:spPr>
          <a:xfrm>
            <a:off x="0" y="771897"/>
            <a:ext cx="608363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4C208365-741B-46E2-B25D-FF1996ED816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089" y="6186343"/>
            <a:ext cx="1634111" cy="67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5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62" r:id="rId5"/>
    <p:sldLayoutId id="2147483661" r:id="rId6"/>
    <p:sldLayoutId id="2147483665" r:id="rId7"/>
    <p:sldLayoutId id="2147483652" r:id="rId8"/>
    <p:sldLayoutId id="2147483654" r:id="rId9"/>
    <p:sldLayoutId id="2147483669" r:id="rId10"/>
    <p:sldLayoutId id="2147483668" r:id="rId11"/>
    <p:sldLayoutId id="2147483655" r:id="rId12"/>
    <p:sldLayoutId id="2147483666" r:id="rId13"/>
    <p:sldLayoutId id="2147483667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Archia Light" panose="02000503000000020004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700" kern="1200">
          <a:solidFill>
            <a:schemeClr val="tx2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0975" algn="l" defTabSz="914400" rtl="0" eaLnBrk="1" latinLnBrk="0" hangingPunct="1">
        <a:lnSpc>
          <a:spcPct val="100000"/>
        </a:lnSpc>
        <a:spcBef>
          <a:spcPts val="500"/>
        </a:spcBef>
        <a:buFont typeface="Archia" panose="02000503000000020004" pitchFamily="50" charset="0"/>
        <a:buChar char="−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541338" indent="-180975" algn="l" defTabSz="914400" rtl="0" eaLnBrk="1" latinLnBrk="0" hangingPunct="1">
        <a:lnSpc>
          <a:spcPct val="100000"/>
        </a:lnSpc>
        <a:spcBef>
          <a:spcPts val="500"/>
        </a:spcBef>
        <a:buFont typeface="Archia" panose="02000503000000020004" pitchFamily="50" charset="0"/>
        <a:buChar char="−"/>
        <a:defRPr sz="1300" kern="1200">
          <a:solidFill>
            <a:schemeClr val="bg2"/>
          </a:solidFill>
          <a:latin typeface="+mn-lt"/>
          <a:ea typeface="+mn-ea"/>
          <a:cs typeface="+mn-cs"/>
        </a:defRPr>
      </a:lvl4pPr>
      <a:lvl5pPr marL="541338" indent="-180975" algn="l" defTabSz="914400" rtl="0" eaLnBrk="1" latinLnBrk="0" hangingPunct="1">
        <a:lnSpc>
          <a:spcPct val="100000"/>
        </a:lnSpc>
        <a:spcBef>
          <a:spcPts val="500"/>
        </a:spcBef>
        <a:buFont typeface="Archia" panose="02000503000000020004" pitchFamily="50" charset="0"/>
        <a:buChar char="−"/>
        <a:defRPr sz="13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lein air, plante, arbre, capture d’écran&#10;&#10;Description générée automatiquement">
            <a:extLst>
              <a:ext uri="{FF2B5EF4-FFF2-40B4-BE49-F238E27FC236}">
                <a16:creationId xmlns:a16="http://schemas.microsoft.com/office/drawing/2014/main" id="{1E94A087-E03F-8234-C8B8-3C14813820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982" r="1" b="24763"/>
          <a:stretch/>
        </p:blipFill>
        <p:spPr>
          <a:xfrm>
            <a:off x="-47134" y="4800600"/>
            <a:ext cx="7236726" cy="2057400"/>
          </a:xfrm>
          <a:custGeom>
            <a:avLst/>
            <a:gdLst>
              <a:gd name="connsiteX0" fmla="*/ 0 w 7170738"/>
              <a:gd name="connsiteY0" fmla="*/ 0 h 2057400"/>
              <a:gd name="connsiteX1" fmla="*/ 7170738 w 7170738"/>
              <a:gd name="connsiteY1" fmla="*/ 0 h 2057400"/>
              <a:gd name="connsiteX2" fmla="*/ 7170738 w 7170738"/>
              <a:gd name="connsiteY2" fmla="*/ 2057400 h 2057400"/>
              <a:gd name="connsiteX3" fmla="*/ 0 w 7170738"/>
              <a:gd name="connsiteY3" fmla="*/ 2057400 h 2057400"/>
              <a:gd name="connsiteX4" fmla="*/ 0 w 7170738"/>
              <a:gd name="connsiteY4" fmla="*/ 0 h 2057400"/>
              <a:gd name="connsiteX0" fmla="*/ 0 w 7170738"/>
              <a:gd name="connsiteY0" fmla="*/ 22 h 2057422"/>
              <a:gd name="connsiteX1" fmla="*/ 3571539 w 7170738"/>
              <a:gd name="connsiteY1" fmla="*/ 653549 h 2057422"/>
              <a:gd name="connsiteX2" fmla="*/ 7170738 w 7170738"/>
              <a:gd name="connsiteY2" fmla="*/ 22 h 2057422"/>
              <a:gd name="connsiteX3" fmla="*/ 7170738 w 7170738"/>
              <a:gd name="connsiteY3" fmla="*/ 2057422 h 2057422"/>
              <a:gd name="connsiteX4" fmla="*/ 0 w 7170738"/>
              <a:gd name="connsiteY4" fmla="*/ 2057422 h 2057422"/>
              <a:gd name="connsiteX5" fmla="*/ 0 w 7170738"/>
              <a:gd name="connsiteY5" fmla="*/ 22 h 205742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32 h 2057432"/>
              <a:gd name="connsiteX1" fmla="*/ 3571539 w 7170738"/>
              <a:gd name="connsiteY1" fmla="*/ 653559 h 2057432"/>
              <a:gd name="connsiteX2" fmla="*/ 7170738 w 7170738"/>
              <a:gd name="connsiteY2" fmla="*/ 32 h 2057432"/>
              <a:gd name="connsiteX3" fmla="*/ 7170738 w 7170738"/>
              <a:gd name="connsiteY3" fmla="*/ 2057432 h 2057432"/>
              <a:gd name="connsiteX4" fmla="*/ 0 w 7170738"/>
              <a:gd name="connsiteY4" fmla="*/ 2057432 h 2057432"/>
              <a:gd name="connsiteX5" fmla="*/ 0 w 7170738"/>
              <a:gd name="connsiteY5" fmla="*/ 32 h 2057432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53527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  <a:gd name="connsiteX0" fmla="*/ 0 w 7170738"/>
              <a:gd name="connsiteY0" fmla="*/ 0 h 2057400"/>
              <a:gd name="connsiteX1" fmla="*/ 3571539 w 7170738"/>
              <a:gd name="connsiteY1" fmla="*/ 646383 h 2057400"/>
              <a:gd name="connsiteX2" fmla="*/ 7170738 w 7170738"/>
              <a:gd name="connsiteY2" fmla="*/ 0 h 2057400"/>
              <a:gd name="connsiteX3" fmla="*/ 7170738 w 7170738"/>
              <a:gd name="connsiteY3" fmla="*/ 2057400 h 2057400"/>
              <a:gd name="connsiteX4" fmla="*/ 0 w 7170738"/>
              <a:gd name="connsiteY4" fmla="*/ 2057400 h 2057400"/>
              <a:gd name="connsiteX5" fmla="*/ 0 w 7170738"/>
              <a:gd name="connsiteY5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70738" h="2057400">
                <a:moveTo>
                  <a:pt x="0" y="0"/>
                </a:moveTo>
                <a:lnTo>
                  <a:pt x="3571539" y="646383"/>
                </a:lnTo>
                <a:lnTo>
                  <a:pt x="7170738" y="0"/>
                </a:lnTo>
                <a:lnTo>
                  <a:pt x="717073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EF526B16-B719-4E6F-B88C-918DF179CF6F}"/>
              </a:ext>
            </a:extLst>
          </p:cNvPr>
          <p:cNvSpPr txBox="1"/>
          <p:nvPr/>
        </p:nvSpPr>
        <p:spPr>
          <a:xfrm>
            <a:off x="8144669" y="5431894"/>
            <a:ext cx="3073400" cy="981606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fr-FR" sz="2400" kern="1200" dirty="0">
                <a:solidFill>
                  <a:schemeClr val="bg1"/>
                </a:solidFill>
                <a:latin typeface="Archia Light" panose="02000503000000020004" pitchFamily="50" charset="0"/>
                <a:ea typeface="+mn-ea"/>
                <a:cs typeface="+mn-cs"/>
              </a:rPr>
              <a:t>REUNION MENSUELLE</a:t>
            </a:r>
          </a:p>
          <a:p>
            <a:pPr algn="ctr">
              <a:spcAft>
                <a:spcPts val="600"/>
              </a:spcAft>
            </a:pPr>
            <a:r>
              <a:rPr lang="fr-FR" sz="2400" dirty="0">
                <a:solidFill>
                  <a:schemeClr val="bg1"/>
                </a:solidFill>
                <a:latin typeface="Archia Light" panose="02000503000000020004" pitchFamily="50" charset="0"/>
              </a:rPr>
              <a:t>30 JUILLET 2025</a:t>
            </a:r>
            <a:endParaRPr lang="fr-FR" sz="2400" kern="1200" dirty="0">
              <a:solidFill>
                <a:schemeClr val="bg1"/>
              </a:solidFill>
              <a:latin typeface="Archia Light" panose="02000503000000020004" pitchFamily="50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4678A44-A29B-AC12-0FA6-5EE16E7DD9F4}"/>
              </a:ext>
            </a:extLst>
          </p:cNvPr>
          <p:cNvSpPr txBox="1"/>
          <p:nvPr/>
        </p:nvSpPr>
        <p:spPr>
          <a:xfrm>
            <a:off x="626269" y="1959843"/>
            <a:ext cx="5918199" cy="2057400"/>
          </a:xfrm>
          <a:prstGeom prst="rect">
            <a:avLst/>
          </a:prstGeom>
        </p:spPr>
        <p:txBody>
          <a:bodyPr vert="horz" lIns="91440" tIns="45720" rIns="91440" bIns="45720" numCol="1" spcCol="360000" rtlCol="0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3200" dirty="0">
                <a:solidFill>
                  <a:schemeClr val="bg1"/>
                </a:solidFill>
              </a:rPr>
              <a:t>Collecte et traitement des dépôts sauvages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3200" dirty="0">
                <a:solidFill>
                  <a:schemeClr val="bg1"/>
                </a:solidFill>
              </a:rPr>
              <a:t>sur une partie du territoire de la 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3200" dirty="0">
                <a:solidFill>
                  <a:schemeClr val="bg1"/>
                </a:solidFill>
              </a:rPr>
              <a:t>CARPF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CF7BF89-51A1-C242-9911-B6D378F68918}"/>
              </a:ext>
            </a:extLst>
          </p:cNvPr>
          <p:cNvSpPr txBox="1"/>
          <p:nvPr/>
        </p:nvSpPr>
        <p:spPr>
          <a:xfrm>
            <a:off x="5283200" y="152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B5EA39-6EB6-861D-AA56-B993F3C33FBD}"/>
              </a:ext>
            </a:extLst>
          </p:cNvPr>
          <p:cNvSpPr/>
          <p:nvPr/>
        </p:nvSpPr>
        <p:spPr>
          <a:xfrm>
            <a:off x="2933102" y="618440"/>
            <a:ext cx="1426464" cy="11160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DC09E03-BE6B-FCB5-8271-83CBB02B0B5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65" y="625584"/>
            <a:ext cx="1424201" cy="110894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3784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23F12-B75C-7C7E-2D8A-9390F63C1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396608-27BA-F8B7-4EB3-3BB5AF6C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710003-8EBB-CF21-1B55-D5C5ED1A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E6793B-C4E9-2EB2-1096-B840E82B4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10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8F16F4-36B3-BBC0-80D0-4BD9F2E53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153" y="815865"/>
            <a:ext cx="8846127" cy="559848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75CE300-6312-766D-96E0-563A44B6C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2-2/ Planning prévisionnel</a:t>
            </a:r>
          </a:p>
        </p:txBody>
      </p:sp>
    </p:spTree>
    <p:extLst>
      <p:ext uri="{BB962C8B-B14F-4D97-AF65-F5344CB8AC3E}">
        <p14:creationId xmlns:p14="http://schemas.microsoft.com/office/powerpoint/2010/main" val="2800676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C0ADC-2740-E767-FC90-562A8951E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7DC085-A6FD-DED9-7D28-8709471A4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11" y="214407"/>
            <a:ext cx="11559638" cy="557490"/>
          </a:xfrm>
        </p:spPr>
        <p:txBody>
          <a:bodyPr anchor="t">
            <a:normAutofit/>
          </a:bodyPr>
          <a:lstStyle/>
          <a:p>
            <a:r>
              <a:rPr lang="fr-FR" dirty="0"/>
              <a:t>2-2/ Planning d’exécution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9A52C7-B8BA-8D13-0FE7-410B926DE3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7450" y="6379928"/>
            <a:ext cx="100039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D59C60B-2D34-FB46-A410-79ADB20C3E06}" type="datetime1">
              <a:rPr lang="fr-FR" smtClean="0"/>
              <a:pPr>
                <a:spcAft>
                  <a:spcPts val="600"/>
                </a:spcAft>
              </a:pPr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6925E88-8CEA-D857-7E6C-BACFD0514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5480" y="6379928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 dirty="0"/>
              <a:t>Présentation Tersen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3A6AB9-52D1-937A-A09B-238646AA2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3904" y="6379928"/>
            <a:ext cx="5195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F57D284-C599-4969-9C9E-81FF3378C8F3}" type="slidenum">
              <a:rPr lang="fr-FR" smtClean="0"/>
              <a:pPr>
                <a:spcAft>
                  <a:spcPts val="600"/>
                </a:spcAft>
              </a:pPr>
              <a:t>11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E09168-FECE-391A-79D4-3D611E0B7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2" y="905256"/>
            <a:ext cx="10937906" cy="535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5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36A20-DFDC-7984-660C-EF147C577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ED2304-21DB-8A93-056E-A9B20AC27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7450" y="6379928"/>
            <a:ext cx="100039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980B2DDE-FC83-D147-8BAA-9A7B6AC0BDF6}" type="datetime1">
              <a:rPr lang="fr-FR" smtClean="0"/>
              <a:pPr>
                <a:spcAft>
                  <a:spcPts val="600"/>
                </a:spcAft>
              </a:pPr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CDB3D-156B-0C18-7EBC-004DC100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5480" y="6379928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 kern="1200">
                <a:latin typeface="Archia Medium" panose="02000503000000020004" pitchFamily="50" charset="0"/>
                <a:ea typeface="+mn-ea"/>
                <a:cs typeface="+mn-cs"/>
              </a:rPr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74141E-F918-0344-EE7A-C639BA73B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3904" y="6379928"/>
            <a:ext cx="519545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F57D284-C599-4969-9C9E-81FF3378C8F3}" type="slidenum">
              <a:rPr lang="fr-FR" smtClean="0"/>
              <a:pPr>
                <a:spcAft>
                  <a:spcPts val="600"/>
                </a:spcAft>
              </a:pPr>
              <a:t>12</a:t>
            </a:fld>
            <a:endParaRPr lang="fr-FR"/>
          </a:p>
        </p:txBody>
      </p:sp>
      <p:graphicFrame>
        <p:nvGraphicFramePr>
          <p:cNvPr id="8" name="ZoneTexte 2">
            <a:extLst>
              <a:ext uri="{FF2B5EF4-FFF2-40B4-BE49-F238E27FC236}">
                <a16:creationId xmlns:a16="http://schemas.microsoft.com/office/drawing/2014/main" id="{F37FF1F5-12BC-B26C-59EE-415DF565B4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0061081"/>
              </p:ext>
            </p:extLst>
          </p:nvPr>
        </p:nvGraphicFramePr>
        <p:xfrm>
          <a:off x="1347849" y="968829"/>
          <a:ext cx="10515600" cy="5217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9BE41C8-E030-92B9-E385-420FD1F02A28}"/>
              </a:ext>
            </a:extLst>
          </p:cNvPr>
          <p:cNvSpPr txBox="1"/>
          <p:nvPr/>
        </p:nvSpPr>
        <p:spPr>
          <a:xfrm>
            <a:off x="2645229" y="291684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DECHETS DANGEREUX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DEC971-92D4-C7AD-26AB-58DD3C068D41}"/>
              </a:ext>
            </a:extLst>
          </p:cNvPr>
          <p:cNvSpPr txBox="1"/>
          <p:nvPr/>
        </p:nvSpPr>
        <p:spPr>
          <a:xfrm>
            <a:off x="2841172" y="3571822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Bacs de rétention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C170DC-F0FA-5A50-F199-4CAE0B3A1AFA}"/>
              </a:ext>
            </a:extLst>
          </p:cNvPr>
          <p:cNvSpPr txBox="1"/>
          <p:nvPr/>
        </p:nvSpPr>
        <p:spPr>
          <a:xfrm>
            <a:off x="3080657" y="114196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PERSONNEL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269657-A89D-ADFA-6F88-3DB8D020808D}"/>
              </a:ext>
            </a:extLst>
          </p:cNvPr>
          <p:cNvSpPr txBox="1"/>
          <p:nvPr/>
        </p:nvSpPr>
        <p:spPr>
          <a:xfrm>
            <a:off x="5961908" y="100153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MATERIEL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2802A7-04BD-DA50-D894-064B2C3A3928}"/>
              </a:ext>
            </a:extLst>
          </p:cNvPr>
          <p:cNvSpPr txBox="1"/>
          <p:nvPr/>
        </p:nvSpPr>
        <p:spPr>
          <a:xfrm>
            <a:off x="8843159" y="114196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DIS ET DIB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09E744D-20FD-1870-F980-1E009993A8A6}"/>
              </a:ext>
            </a:extLst>
          </p:cNvPr>
          <p:cNvSpPr txBox="1"/>
          <p:nvPr/>
        </p:nvSpPr>
        <p:spPr>
          <a:xfrm>
            <a:off x="5838206" y="2916847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PETITS FLUX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E5B489-DC8B-FE41-9CCD-369812DB7A4C}"/>
              </a:ext>
            </a:extLst>
          </p:cNvPr>
          <p:cNvSpPr txBox="1"/>
          <p:nvPr/>
        </p:nvSpPr>
        <p:spPr>
          <a:xfrm>
            <a:off x="8711837" y="2829761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FFFF99"/>
                </a:solidFill>
              </a:rPr>
              <a:t>COLLECTES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4ED8A73-6A49-07CC-64CA-93ED5A8B3B0F}"/>
              </a:ext>
            </a:extLst>
          </p:cNvPr>
          <p:cNvSpPr txBox="1"/>
          <p:nvPr/>
        </p:nvSpPr>
        <p:spPr>
          <a:xfrm>
            <a:off x="5794663" y="3571822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Big bag 1 m3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AD1E0C1-F3F7-1881-147D-F75DFB8C98FA}"/>
              </a:ext>
            </a:extLst>
          </p:cNvPr>
          <p:cNvSpPr txBox="1"/>
          <p:nvPr/>
        </p:nvSpPr>
        <p:spPr>
          <a:xfrm>
            <a:off x="2645229" y="1475956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4 agents de sur-tri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4290412-83A5-0D46-1B44-8E573A8F2A10}"/>
              </a:ext>
            </a:extLst>
          </p:cNvPr>
          <p:cNvSpPr txBox="1"/>
          <p:nvPr/>
        </p:nvSpPr>
        <p:spPr>
          <a:xfrm>
            <a:off x="5426985" y="1277502"/>
            <a:ext cx="263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Minipelle + Pelle + pince de tri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B785D96-5A1A-AB5A-EE9A-AEECAC8C81A9}"/>
              </a:ext>
            </a:extLst>
          </p:cNvPr>
          <p:cNvSpPr txBox="1"/>
          <p:nvPr/>
        </p:nvSpPr>
        <p:spPr>
          <a:xfrm>
            <a:off x="8325023" y="1696703"/>
            <a:ext cx="241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9 bennes étiquetées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8CE5A08-9000-0A6C-1D43-EF898458AFCD}"/>
              </a:ext>
            </a:extLst>
          </p:cNvPr>
          <p:cNvSpPr txBox="1"/>
          <p:nvPr/>
        </p:nvSpPr>
        <p:spPr>
          <a:xfrm>
            <a:off x="8547265" y="3474242"/>
            <a:ext cx="229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320 T ( CP + OS)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914C7929-1F35-04E0-41DF-354A0001BCC4}"/>
              </a:ext>
            </a:extLst>
          </p:cNvPr>
          <p:cNvSpPr txBox="1">
            <a:spLocks/>
          </p:cNvSpPr>
          <p:nvPr/>
        </p:nvSpPr>
        <p:spPr>
          <a:xfrm>
            <a:off x="280060" y="165204"/>
            <a:ext cx="11559638" cy="55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Archia Light" panose="02000503000000020004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2-3/ Moyens humains et matériels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ADC47F-B742-E2EE-3480-9E56E6E5284D}"/>
              </a:ext>
            </a:extLst>
          </p:cNvPr>
          <p:cNvSpPr txBox="1"/>
          <p:nvPr/>
        </p:nvSpPr>
        <p:spPr>
          <a:xfrm>
            <a:off x="2640852" y="1794253"/>
            <a:ext cx="2565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2 compagnons pour les collectes manuelles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C81A938-75B7-D4C5-9EB5-4758F2157775}"/>
              </a:ext>
            </a:extLst>
          </p:cNvPr>
          <p:cNvSpPr txBox="1"/>
          <p:nvPr/>
        </p:nvSpPr>
        <p:spPr>
          <a:xfrm>
            <a:off x="5426985" y="1805861"/>
            <a:ext cx="241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Camion grue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3C6C160-94CD-966C-3688-A16DC3EF350E}"/>
              </a:ext>
            </a:extLst>
          </p:cNvPr>
          <p:cNvSpPr txBox="1"/>
          <p:nvPr/>
        </p:nvSpPr>
        <p:spPr>
          <a:xfrm>
            <a:off x="5430095" y="2117418"/>
            <a:ext cx="241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Véhicule utilitaire 3,5T</a:t>
            </a:r>
          </a:p>
        </p:txBody>
      </p:sp>
    </p:spTree>
    <p:extLst>
      <p:ext uri="{BB962C8B-B14F-4D97-AF65-F5344CB8AC3E}">
        <p14:creationId xmlns:p14="http://schemas.microsoft.com/office/powerpoint/2010/main" val="2429112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4B2B3-63D8-546F-F0FA-FFD624C2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6F6055-DB8E-C9C7-A38D-001BB051D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2-3/ Moyens humains et matériels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318158-CA85-793E-BCD6-6E6380093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8342F7-C2E6-999B-C93B-20BE689A3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2366D9-6F11-A97E-5B2E-E824E4383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13</a:t>
            </a:fld>
            <a:endParaRPr lang="fr-FR"/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F86BDDEE-6027-16C8-FAE4-815298BCE6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840904"/>
              </p:ext>
            </p:extLst>
          </p:nvPr>
        </p:nvGraphicFramePr>
        <p:xfrm>
          <a:off x="303812" y="992606"/>
          <a:ext cx="11695148" cy="5299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A51FF4A5-C794-B432-7101-B78AE32155BB}"/>
              </a:ext>
            </a:extLst>
          </p:cNvPr>
          <p:cNvSpPr/>
          <p:nvPr/>
        </p:nvSpPr>
        <p:spPr>
          <a:xfrm>
            <a:off x="6289594" y="5777191"/>
            <a:ext cx="172800" cy="172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5A30678-FFEB-D987-C07D-940E53DDB43F}"/>
              </a:ext>
            </a:extLst>
          </p:cNvPr>
          <p:cNvSpPr txBox="1"/>
          <p:nvPr/>
        </p:nvSpPr>
        <p:spPr>
          <a:xfrm>
            <a:off x="6462394" y="5632759"/>
            <a:ext cx="3715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Plâtre + pneu +encombrants</a:t>
            </a:r>
          </a:p>
        </p:txBody>
      </p:sp>
    </p:spTree>
    <p:extLst>
      <p:ext uri="{BB962C8B-B14F-4D97-AF65-F5344CB8AC3E}">
        <p14:creationId xmlns:p14="http://schemas.microsoft.com/office/powerpoint/2010/main" val="51545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6FD71-7EF2-3232-1104-C67A0E822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2332EC-86AC-95BB-02EB-A05A2ED4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2-4/ Difficultés rencontrées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00669C-C78F-452C-2295-0951917DD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4859A2-932B-5C80-E260-4B317254F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FC7303-0AE8-55BF-9CF6-C468A328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14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75A76AF-9B5C-0E18-F978-4CE9836C7402}"/>
              </a:ext>
            </a:extLst>
          </p:cNvPr>
          <p:cNvSpPr txBox="1"/>
          <p:nvPr/>
        </p:nvSpPr>
        <p:spPr>
          <a:xfrm>
            <a:off x="4725388" y="840880"/>
            <a:ext cx="3036126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Mauvaises adresses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C8862F5-D3D6-8042-4ADD-649352729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95458"/>
              </p:ext>
            </p:extLst>
          </p:nvPr>
        </p:nvGraphicFramePr>
        <p:xfrm>
          <a:off x="2069794" y="1286522"/>
          <a:ext cx="7197504" cy="1812619"/>
        </p:xfrm>
        <a:graphic>
          <a:graphicData uri="http://schemas.openxmlformats.org/drawingml/2006/table">
            <a:tbl>
              <a:tblPr/>
              <a:tblGrid>
                <a:gridCol w="2399168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2399168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  <a:gridCol w="2399168">
                  <a:extLst>
                    <a:ext uri="{9D8B030D-6E8A-4147-A177-3AD203B41FA5}">
                      <a16:colId xmlns:a16="http://schemas.microsoft.com/office/drawing/2014/main" val="2365707078"/>
                    </a:ext>
                  </a:extLst>
                </a:gridCol>
              </a:tblGrid>
              <a:tr h="6163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Nombre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Pourcentage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598157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absents ou adresses incohérentes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598157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8765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C12DA4FD-94E0-0EAC-8E92-667A989CC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814" y="3119282"/>
            <a:ext cx="6717483" cy="3524311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D0BE231E-A1F7-FEB3-ED30-930C7B54F11A}"/>
              </a:ext>
            </a:extLst>
          </p:cNvPr>
          <p:cNvSpPr/>
          <p:nvPr/>
        </p:nvSpPr>
        <p:spPr>
          <a:xfrm>
            <a:off x="3706187" y="6065418"/>
            <a:ext cx="63374" cy="633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EE10062-47B7-3E05-F646-C08C2C199628}"/>
              </a:ext>
            </a:extLst>
          </p:cNvPr>
          <p:cNvCxnSpPr>
            <a:cxnSpLocks/>
          </p:cNvCxnSpPr>
          <p:nvPr/>
        </p:nvCxnSpPr>
        <p:spPr>
          <a:xfrm>
            <a:off x="2251166" y="6098210"/>
            <a:ext cx="145502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54695329-701E-F766-A817-D80EACD52615}"/>
              </a:ext>
            </a:extLst>
          </p:cNvPr>
          <p:cNvSpPr txBox="1"/>
          <p:nvPr/>
        </p:nvSpPr>
        <p:spPr>
          <a:xfrm>
            <a:off x="633537" y="5880752"/>
            <a:ext cx="1992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Position réelle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31B4D4-C24E-814D-4D61-E966ECDAB613}"/>
              </a:ext>
            </a:extLst>
          </p:cNvPr>
          <p:cNvSpPr txBox="1"/>
          <p:nvPr/>
        </p:nvSpPr>
        <p:spPr>
          <a:xfrm>
            <a:off x="783391" y="4934985"/>
            <a:ext cx="1992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Position signalée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597F9649-0F26-08E5-3E0E-6479C374F64A}"/>
              </a:ext>
            </a:extLst>
          </p:cNvPr>
          <p:cNvCxnSpPr>
            <a:cxnSpLocks/>
          </p:cNvCxnSpPr>
          <p:nvPr/>
        </p:nvCxnSpPr>
        <p:spPr>
          <a:xfrm>
            <a:off x="2549814" y="5166255"/>
            <a:ext cx="1629193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0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15513-D6F5-103F-BF20-50919508F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92E806-F020-55F8-AD07-87450A578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2-4/ Difficultés rencontrées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7F0C2B-C8D3-167B-9E9E-6C0A933AB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FD26DF-95E1-ED6D-545B-D45A261C6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CC8D3A-7E37-6909-F71C-F7CD86D74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15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0696697-BB2B-A1F5-5CEF-B0EB7793A7B9}"/>
              </a:ext>
            </a:extLst>
          </p:cNvPr>
          <p:cNvSpPr txBox="1"/>
          <p:nvPr/>
        </p:nvSpPr>
        <p:spPr>
          <a:xfrm>
            <a:off x="4137560" y="1009688"/>
            <a:ext cx="4454824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7 Dépôts situés en propriétés privées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990B59B-FE4C-2416-7DD1-ADB351923599}"/>
              </a:ext>
            </a:extLst>
          </p:cNvPr>
          <p:cNvSpPr/>
          <p:nvPr/>
        </p:nvSpPr>
        <p:spPr>
          <a:xfrm>
            <a:off x="3218507" y="5355125"/>
            <a:ext cx="63374" cy="633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999E7FD-A2C4-CDDE-6094-EC321E0E4A0D}"/>
              </a:ext>
            </a:extLst>
          </p:cNvPr>
          <p:cNvSpPr txBox="1"/>
          <p:nvPr/>
        </p:nvSpPr>
        <p:spPr>
          <a:xfrm>
            <a:off x="9498800" y="4215069"/>
            <a:ext cx="303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Déchets situés à la FFF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0B59AA8-89B5-5E94-0B4C-B27B9DC0E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454" y="1887348"/>
            <a:ext cx="7197504" cy="4416380"/>
          </a:xfrm>
          <a:prstGeom prst="rect">
            <a:avLst/>
          </a:prstGeom>
        </p:spPr>
      </p:pic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1E9E005C-55D4-A0C5-BB27-194CF9BC24B4}"/>
              </a:ext>
            </a:extLst>
          </p:cNvPr>
          <p:cNvSpPr/>
          <p:nvPr/>
        </p:nvSpPr>
        <p:spPr>
          <a:xfrm>
            <a:off x="5808854" y="3167342"/>
            <a:ext cx="2562261" cy="2598962"/>
          </a:xfrm>
          <a:prstGeom prst="flowChartConnector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68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6" grpId="0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8C620-B6A8-E4B8-A448-765EC1742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174216-8DFB-E5D5-F546-CFD2DF63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2-4/ Difficultés rencontrées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4A3B8D-B409-5C10-F7C0-6B401585A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1E1A1D-64AF-4ABC-E305-9EC7E4F32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07DC9F-D845-D653-274D-95004CF7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16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7B8549-7B51-25A8-B417-315E1013E5B4}"/>
              </a:ext>
            </a:extLst>
          </p:cNvPr>
          <p:cNvSpPr txBox="1"/>
          <p:nvPr/>
        </p:nvSpPr>
        <p:spPr>
          <a:xfrm>
            <a:off x="4137560" y="1009688"/>
            <a:ext cx="2964280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Déchets résiduels</a:t>
            </a:r>
          </a:p>
        </p:txBody>
      </p:sp>
      <p:pic>
        <p:nvPicPr>
          <p:cNvPr id="8" name="Image 7" descr="Une image contenant plein air, ciel, sol, nuage&#10;&#10;Le contenu généré par l’IA peut être incorrect.">
            <a:extLst>
              <a:ext uri="{FF2B5EF4-FFF2-40B4-BE49-F238E27FC236}">
                <a16:creationId xmlns:a16="http://schemas.microsoft.com/office/drawing/2014/main" id="{8875F8D3-C6B0-E3E0-0C59-0E6A2821E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062" y="1435189"/>
            <a:ext cx="7153275" cy="488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8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E705F-1D4D-4095-1B61-83C70F6D1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AEC9FB0C-FA9C-F1B1-9607-50AE8C435B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0DA5B76C-9054-2F61-F70C-EDFD96A3221C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A2657F7E-4E65-FB3D-0FFA-CF28EC76CB4C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0CEE4857-7C0E-5014-B93E-E44061C29CEF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54EA4243-67BC-34FF-95BA-8BAA356BEA5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DBA9D8F-FD8F-777A-BB92-3655E66C49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5054E36-94C2-9438-C7F4-4078C03B0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3562" y="952952"/>
            <a:ext cx="8033493" cy="1500187"/>
          </a:xfrm>
        </p:spPr>
        <p:txBody>
          <a:bodyPr>
            <a:normAutofit/>
          </a:bodyPr>
          <a:lstStyle/>
          <a:p>
            <a:r>
              <a:rPr lang="fr-FR" dirty="0"/>
              <a:t> TGAP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C9C1B0C-44D6-FE4E-2E6F-E747148F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3699278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98479-A5FB-8E6A-CABF-A894B53AD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EC319-FDA5-1505-5174-79687569D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3-1/ TGAP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8C4DFA-60D4-FC1D-CF43-7FE543B00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963BF6-7E1E-B658-A601-1744F943A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3F5F56-7D7B-F842-5A78-365E22F49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18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419510-270B-6D68-30F0-C207BBEEE80E}"/>
              </a:ext>
            </a:extLst>
          </p:cNvPr>
          <p:cNvSpPr txBox="1"/>
          <p:nvPr/>
        </p:nvSpPr>
        <p:spPr>
          <a:xfrm>
            <a:off x="1946936" y="1759238"/>
            <a:ext cx="8147485" cy="2996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A3592C9-141B-571C-55F6-FDE21C1EA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937788"/>
              </p:ext>
            </p:extLst>
          </p:nvPr>
        </p:nvGraphicFramePr>
        <p:xfrm>
          <a:off x="2097579" y="771897"/>
          <a:ext cx="7742225" cy="4943134"/>
        </p:xfrm>
        <a:graphic>
          <a:graphicData uri="http://schemas.openxmlformats.org/drawingml/2006/table">
            <a:tbl>
              <a:tblPr/>
              <a:tblGrid>
                <a:gridCol w="2669633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1774399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  <a:gridCol w="1583379">
                  <a:extLst>
                    <a:ext uri="{9D8B030D-6E8A-4147-A177-3AD203B41FA5}">
                      <a16:colId xmlns:a16="http://schemas.microsoft.com/office/drawing/2014/main" val="3903411169"/>
                    </a:ext>
                  </a:extLst>
                </a:gridCol>
                <a:gridCol w="1714814">
                  <a:extLst>
                    <a:ext uri="{9D8B030D-6E8A-4147-A177-3AD203B41FA5}">
                      <a16:colId xmlns:a16="http://schemas.microsoft.com/office/drawing/2014/main" val="2365707078"/>
                    </a:ext>
                  </a:extLst>
                </a:gridCol>
              </a:tblGrid>
              <a:tr h="101686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Catégorie de déchets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Montant unitaire TGAP</a:t>
                      </a:r>
                    </a:p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Valorisation énergétique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Montant unitaire TGAP</a:t>
                      </a:r>
                    </a:p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Stockage</a:t>
                      </a:r>
                    </a:p>
                    <a:p>
                      <a:pPr algn="ctr" fontAlgn="b"/>
                      <a:endParaRPr lang="fr-FR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Unité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4577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DIB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65*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42976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Déchets de chantier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65*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27010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Encombrants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65*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168093"/>
                  </a:ext>
                </a:extLst>
              </a:tr>
              <a:tr h="30289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Huile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29,81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739952"/>
                  </a:ext>
                </a:extLst>
              </a:tr>
              <a:tr h="61300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Acides, bases, solvants, solides pâteux, produits phytosanitaires, aérosols, carburants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29,81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38498"/>
                  </a:ext>
                </a:extLst>
              </a:tr>
              <a:tr h="43961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Déchets toxiques spécifiques (mercure etc.)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14,91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29,81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29984"/>
                  </a:ext>
                </a:extLst>
              </a:tr>
              <a:tr h="64087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DASRI et produits de laboratoire (molécule chimique, médicaments, etc.)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14,91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29,81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528348"/>
                  </a:ext>
                </a:extLst>
              </a:tr>
              <a:tr h="50900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Tubes Fluorescents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14,91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29,81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€/T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1642680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7B7E27C6-8F5A-8409-56B2-414E9621F2E0}"/>
              </a:ext>
            </a:extLst>
          </p:cNvPr>
          <p:cNvSpPr txBox="1"/>
          <p:nvPr/>
        </p:nvSpPr>
        <p:spPr>
          <a:xfrm>
            <a:off x="2597943" y="5963432"/>
            <a:ext cx="6005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* : Majoration 5€ pour dépassement objectif annuel en 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BCEDEB4-4EE7-2A48-4CD2-F48953E68EAC}"/>
              </a:ext>
            </a:extLst>
          </p:cNvPr>
          <p:cNvSpPr txBox="1"/>
          <p:nvPr/>
        </p:nvSpPr>
        <p:spPr>
          <a:xfrm>
            <a:off x="2597943" y="6307637"/>
            <a:ext cx="6469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* : Majoration 5-10€ pour dépassement objectif annuel en 2026</a:t>
            </a:r>
          </a:p>
        </p:txBody>
      </p:sp>
    </p:spTree>
    <p:extLst>
      <p:ext uri="{BB962C8B-B14F-4D97-AF65-F5344CB8AC3E}">
        <p14:creationId xmlns:p14="http://schemas.microsoft.com/office/powerpoint/2010/main" val="3842578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D519A-3BF0-2B9E-16EA-71E53538E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D02D8CD8-9AE0-BFE3-3E89-2B90EFC230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16E5E61E-5301-7800-6405-6D8A04895EE6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0E73D271-EACE-2FE0-0B60-356A111502DB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DE619DA2-EBC4-591C-F8C5-8D0782452173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F6E82922-DC1C-592B-D44A-3EF9BE34866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1085A58-80AF-D931-BC63-AE98F12D56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961D22-A97C-EB17-A919-5EDE35DD9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7520" y="929579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Point financier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81E79C0-FA0E-237D-2CE5-B5F19758D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4.</a:t>
            </a:r>
          </a:p>
        </p:txBody>
      </p:sp>
    </p:spTree>
    <p:extLst>
      <p:ext uri="{BB962C8B-B14F-4D97-AF65-F5344CB8AC3E}">
        <p14:creationId xmlns:p14="http://schemas.microsoft.com/office/powerpoint/2010/main" val="1246092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A6587-B0AF-2FD1-F7B1-E338760A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150675D3-E83B-428F-856F-F3320F34DB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865D7D00-C5DA-6938-433E-44930C1076A6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540981DF-6298-0AC5-8479-E2255617A53D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D22890DA-4B5D-7150-03CF-CD34E89A9A68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C39BF761-F51F-864A-45E3-A0B28B36010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5406D99-3114-F5A2-66C6-15905666F4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1332E7-1448-15AB-AA22-E3D6880C1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132" y="1084313"/>
            <a:ext cx="7904080" cy="2946511"/>
          </a:xfrm>
        </p:spPr>
        <p:txBody>
          <a:bodyPr>
            <a:normAutofit lnSpcReduction="10000"/>
          </a:bodyPr>
          <a:lstStyle/>
          <a:p>
            <a:r>
              <a:rPr lang="fr-FR" i="1" dirty="0"/>
              <a:t>1- Les modalités du marché</a:t>
            </a:r>
          </a:p>
          <a:p>
            <a:r>
              <a:rPr lang="fr-FR" i="1" dirty="0"/>
              <a:t>2-  Bilan du 1</a:t>
            </a:r>
            <a:r>
              <a:rPr lang="fr-FR" i="1" baseline="30000" dirty="0"/>
              <a:t>er</a:t>
            </a:r>
            <a:r>
              <a:rPr lang="fr-FR" i="1" dirty="0"/>
              <a:t> trimestre</a:t>
            </a:r>
          </a:p>
          <a:p>
            <a:r>
              <a:rPr lang="fr-FR" i="1" dirty="0"/>
              <a:t>3- TGAP</a:t>
            </a:r>
          </a:p>
          <a:p>
            <a:r>
              <a:rPr lang="fr-FR" i="1" dirty="0"/>
              <a:t>4- Point financier</a:t>
            </a:r>
          </a:p>
          <a:p>
            <a:r>
              <a:rPr lang="fr-FR" i="1" dirty="0"/>
              <a:t>5- Annexes</a:t>
            </a:r>
          </a:p>
          <a:p>
            <a:endParaRPr lang="fr-FR" i="1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7F4AD5E-8A28-019E-BE58-97B82CB13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79" y="350328"/>
            <a:ext cx="2084345" cy="492036"/>
          </a:xfrm>
        </p:spPr>
        <p:txBody>
          <a:bodyPr>
            <a:normAutofit fontScale="90000"/>
          </a:bodyPr>
          <a:lstStyle/>
          <a:p>
            <a:r>
              <a:rPr lang="fr-FR" dirty="0"/>
              <a:t>Sommaire:</a:t>
            </a:r>
          </a:p>
        </p:txBody>
      </p:sp>
    </p:spTree>
    <p:extLst>
      <p:ext uri="{BB962C8B-B14F-4D97-AF65-F5344CB8AC3E}">
        <p14:creationId xmlns:p14="http://schemas.microsoft.com/office/powerpoint/2010/main" val="3369839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600A9-578B-2B14-A180-71A15FCAF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00ACAC-808D-1286-C555-D96BEB92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4-1/ Facture 1</a:t>
            </a:r>
            <a:r>
              <a:rPr lang="fr-FR" baseline="30000" dirty="0"/>
              <a:t>er</a:t>
            </a:r>
            <a:r>
              <a:rPr lang="fr-FR" dirty="0"/>
              <a:t> trimestre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05C70C-02AB-4FE7-D3FC-B15026E9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984157-A872-B02B-E765-589501D94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E9479E-4F67-9E04-4671-EB6F0F81B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20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24A23E4-2D70-D058-A550-7BBC8B44EEF0}"/>
              </a:ext>
            </a:extLst>
          </p:cNvPr>
          <p:cNvSpPr txBox="1"/>
          <p:nvPr/>
        </p:nvSpPr>
        <p:spPr>
          <a:xfrm>
            <a:off x="1946936" y="1759238"/>
            <a:ext cx="8147485" cy="2996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15ACCC-2E94-165F-02E0-E1CAE6F20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784838"/>
              </p:ext>
            </p:extLst>
          </p:nvPr>
        </p:nvGraphicFramePr>
        <p:xfrm>
          <a:off x="1631948" y="2828297"/>
          <a:ext cx="8613116" cy="3095584"/>
        </p:xfrm>
        <a:graphic>
          <a:graphicData uri="http://schemas.openxmlformats.org/drawingml/2006/table">
            <a:tbl>
              <a:tblPr/>
              <a:tblGrid>
                <a:gridCol w="3225013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2517064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  <a:gridCol w="2871039">
                  <a:extLst>
                    <a:ext uri="{9D8B030D-6E8A-4147-A177-3AD203B41FA5}">
                      <a16:colId xmlns:a16="http://schemas.microsoft.com/office/drawing/2014/main" val="2365707078"/>
                    </a:ext>
                  </a:extLst>
                </a:gridCol>
              </a:tblGrid>
              <a:tr h="77389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Montant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Pourcentage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77389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Coups de propre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190 458 €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12,6%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77389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Ordres de service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20 640 €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77389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Montant du marché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1.500.000 €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739952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6E27798-44F3-B864-27CF-B1EE5A2D5AEC}"/>
              </a:ext>
            </a:extLst>
          </p:cNvPr>
          <p:cNvSpPr txBox="1"/>
          <p:nvPr/>
        </p:nvSpPr>
        <p:spPr>
          <a:xfrm>
            <a:off x="720271" y="934119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Factures cumulées au 31/07/2025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E2146F8-D16F-A46D-FFE8-CE6BDC2FF60B}"/>
              </a:ext>
            </a:extLst>
          </p:cNvPr>
          <p:cNvSpPr txBox="1"/>
          <p:nvPr/>
        </p:nvSpPr>
        <p:spPr>
          <a:xfrm>
            <a:off x="3699096" y="2200012"/>
            <a:ext cx="3036126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28 OS réalisés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FAAA6E-A86F-CF4A-E28A-9B9E2B906C14}"/>
              </a:ext>
            </a:extLst>
          </p:cNvPr>
          <p:cNvSpPr txBox="1"/>
          <p:nvPr/>
        </p:nvSpPr>
        <p:spPr>
          <a:xfrm>
            <a:off x="3699096" y="1510066"/>
            <a:ext cx="367706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190 coups de propre réalisés</a:t>
            </a:r>
          </a:p>
        </p:txBody>
      </p:sp>
    </p:spTree>
    <p:extLst>
      <p:ext uri="{BB962C8B-B14F-4D97-AF65-F5344CB8AC3E}">
        <p14:creationId xmlns:p14="http://schemas.microsoft.com/office/powerpoint/2010/main" val="263176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2EECE-6891-B49B-FA33-325113402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C3251E-C224-AF29-A285-AD239F327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4-2/ Reste à facturer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EB8D08-DF40-C743-7B68-51861F8EF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7ED4A8-386C-E166-957C-ECAE01A7E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2DDF89-043D-C0FD-CDAB-BEAAD2C9E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21</a:t>
            </a:fld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137361-6E2B-F3E7-4133-802749707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25618"/>
              </p:ext>
            </p:extLst>
          </p:nvPr>
        </p:nvGraphicFramePr>
        <p:xfrm>
          <a:off x="2761007" y="2173612"/>
          <a:ext cx="5705516" cy="3679081"/>
        </p:xfrm>
        <a:graphic>
          <a:graphicData uri="http://schemas.openxmlformats.org/drawingml/2006/table">
            <a:tbl>
              <a:tblPr/>
              <a:tblGrid>
                <a:gridCol w="3204479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2501037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</a:tblGrid>
              <a:tr h="56942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Montant HT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56942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Facture coups de propre hors amiante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280 k€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56942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Facture coups de propre amiantés*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750 k€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51418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Factures OS hors amiante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 k€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866267"/>
                  </a:ext>
                </a:extLst>
              </a:tr>
              <a:tr h="48554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Estimation Reste à Facturer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1130  k€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272090"/>
                  </a:ext>
                </a:extLst>
              </a:tr>
              <a:tr h="48554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Factures au 31/07/2025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211 k€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214993"/>
                  </a:ext>
                </a:extLst>
              </a:tr>
              <a:tr h="485541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Montant total marché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1341 k€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520221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73C0013-ECEF-96CC-DC04-ED2211D2B205}"/>
              </a:ext>
            </a:extLst>
          </p:cNvPr>
          <p:cNvSpPr txBox="1"/>
          <p:nvPr/>
        </p:nvSpPr>
        <p:spPr>
          <a:xfrm>
            <a:off x="720271" y="934119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Estimation du reste à facturer du 01/08/2025 au 31/06/2026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DF62D47-2F71-6971-D077-EA42F2FF9483}"/>
              </a:ext>
            </a:extLst>
          </p:cNvPr>
          <p:cNvSpPr txBox="1"/>
          <p:nvPr/>
        </p:nvSpPr>
        <p:spPr>
          <a:xfrm>
            <a:off x="6189837" y="1507838"/>
            <a:ext cx="3036126" cy="325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Base de 14 OS par mois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69A7E7-F7A8-5667-75B5-FAC874F5C6B8}"/>
              </a:ext>
            </a:extLst>
          </p:cNvPr>
          <p:cNvSpPr txBox="1"/>
          <p:nvPr/>
        </p:nvSpPr>
        <p:spPr>
          <a:xfrm>
            <a:off x="720271" y="1727955"/>
            <a:ext cx="7116487" cy="35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210 dépôts coups de propres restants y compris l’amiante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7E37A7-F66B-380C-6AC4-8DD00DB3DD70}"/>
              </a:ext>
            </a:extLst>
          </p:cNvPr>
          <p:cNvSpPr txBox="1"/>
          <p:nvPr/>
        </p:nvSpPr>
        <p:spPr>
          <a:xfrm>
            <a:off x="720271" y="1390292"/>
            <a:ext cx="3036126" cy="35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9 mois d’opération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14EE52-A244-35BE-D62B-5809E3AC37D8}"/>
              </a:ext>
            </a:extLst>
          </p:cNvPr>
          <p:cNvSpPr txBox="1"/>
          <p:nvPr/>
        </p:nvSpPr>
        <p:spPr>
          <a:xfrm>
            <a:off x="2391196" y="6379928"/>
            <a:ext cx="35816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* : Estimation en attendant résultats ISODIAG.</a:t>
            </a:r>
          </a:p>
        </p:txBody>
      </p:sp>
    </p:spTree>
    <p:extLst>
      <p:ext uri="{BB962C8B-B14F-4D97-AF65-F5344CB8AC3E}">
        <p14:creationId xmlns:p14="http://schemas.microsoft.com/office/powerpoint/2010/main" val="205262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0A9A0-ACDD-46E8-F4E7-558323055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CF008EB9-90D0-C415-35A8-2F418CDBF8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C9DBCDA7-CF7F-164D-4936-80EC709B4924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09FEDED1-6873-F007-4718-622640BFE9C1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F212C05F-DFBA-8BCE-59F1-407A93E9889A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56F19BF7-F133-C888-3E06-E7A6D38E837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DE29A082-DBB6-6883-3246-4EA9D6B163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15F9768-D6FE-7406-15CB-8DED2EFD5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015" y="937820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Annexes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5EF2D4C-0CFA-E083-1F40-72956361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5.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AF0F11-3A36-1B27-B1A6-520E37221116}"/>
              </a:ext>
            </a:extLst>
          </p:cNvPr>
          <p:cNvSpPr txBox="1"/>
          <p:nvPr/>
        </p:nvSpPr>
        <p:spPr>
          <a:xfrm>
            <a:off x="0" y="-1269088"/>
            <a:ext cx="80867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+mj-lt"/>
              </a:rPr>
              <a:t>Pour insérer une image :</a:t>
            </a:r>
          </a:p>
          <a:p>
            <a:r>
              <a:rPr lang="fr-FR" sz="1400" dirty="0"/>
              <a:t>- Supprimer l’image de fond présente actuellement</a:t>
            </a:r>
          </a:p>
          <a:p>
            <a:r>
              <a:rPr lang="fr-FR" sz="1400" dirty="0"/>
              <a:t>- Importer l’image ou la faire glisser dans la zone prévue</a:t>
            </a:r>
          </a:p>
          <a:p>
            <a:r>
              <a:rPr lang="fr-FR" sz="1400" dirty="0"/>
              <a:t>- Sélectionner le visuel puis le mettre en arrière-plan</a:t>
            </a:r>
          </a:p>
          <a:p>
            <a:r>
              <a:rPr lang="fr-FR" sz="1400" dirty="0"/>
              <a:t>- Le cas échéant, ajuster le cadrage dans Format de l’image</a:t>
            </a:r>
          </a:p>
        </p:txBody>
      </p:sp>
    </p:spTree>
    <p:extLst>
      <p:ext uri="{BB962C8B-B14F-4D97-AF65-F5344CB8AC3E}">
        <p14:creationId xmlns:p14="http://schemas.microsoft.com/office/powerpoint/2010/main" val="3168852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FB11A-BEB2-BB81-2B60-07751C92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8D4B4EAC-7F41-E8AF-F2B3-FFA563B14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849" y="1160607"/>
            <a:ext cx="4748151" cy="5025736"/>
          </a:xfrm>
        </p:spPr>
        <p:txBody>
          <a:bodyPr>
            <a:normAutofit/>
          </a:bodyPr>
          <a:lstStyle/>
          <a:p>
            <a:r>
              <a:rPr lang="fr-FR" i="1" u="sng" dirty="0"/>
              <a:t>Intervention manuelle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D5A331-381A-0678-7680-FFFDE5E1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7450" y="6379928"/>
            <a:ext cx="100039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D59C60B-2D34-FB46-A410-79ADB20C3E06}" type="datetime1">
              <a:rPr lang="fr-FR" smtClean="0"/>
              <a:pPr>
                <a:spcAft>
                  <a:spcPts val="600"/>
                </a:spcAft>
              </a:pPr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AF58D1-C5C6-DA83-213E-EB2ACCB50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5480" y="6379928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C03AE6-555A-FE80-740E-AA3081745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3904" y="6379928"/>
            <a:ext cx="5195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F57D284-C599-4969-9C9E-81FF3378C8F3}" type="slidenum">
              <a:rPr lang="fr-FR" smtClean="0"/>
              <a:pPr>
                <a:spcAft>
                  <a:spcPts val="600"/>
                </a:spcAft>
              </a:pPr>
              <a:t>23</a:t>
            </a:fld>
            <a:endParaRPr lang="fr-FR"/>
          </a:p>
        </p:txBody>
      </p:sp>
      <p:pic>
        <p:nvPicPr>
          <p:cNvPr id="7" name="Image 6" descr="Une image contenant plein air, habits, chaussures, arbre&#10;&#10;Le contenu généré par l’IA peut être incorrect.">
            <a:extLst>
              <a:ext uri="{FF2B5EF4-FFF2-40B4-BE49-F238E27FC236}">
                <a16:creationId xmlns:a16="http://schemas.microsoft.com/office/drawing/2014/main" id="{7043F93E-FBB3-E715-C83B-09A9B9AE4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3" r="2" b="27746"/>
          <a:stretch>
            <a:fillRect/>
          </a:stretch>
        </p:blipFill>
        <p:spPr>
          <a:xfrm>
            <a:off x="4393863" y="1450968"/>
            <a:ext cx="4856076" cy="4735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5995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80714F-E790-3B43-705A-FEB81E04A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811" y="913987"/>
            <a:ext cx="10515600" cy="1534467"/>
          </a:xfrm>
        </p:spPr>
        <p:txBody>
          <a:bodyPr/>
          <a:lstStyle/>
          <a:p>
            <a:r>
              <a:rPr lang="fr-FR" i="1" u="sng" dirty="0"/>
              <a:t>Intervention par camion grappin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97BFD3-B2FD-241E-91BD-1F3A0F165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5592F6-C2C1-99CC-F210-D404E3F36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F8C6C9-C94D-F09E-2F75-CE3C0DC0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24</a:t>
            </a:fld>
            <a:endParaRPr lang="fr-FR"/>
          </a:p>
        </p:txBody>
      </p:sp>
      <p:pic>
        <p:nvPicPr>
          <p:cNvPr id="8" name="Image 7" descr="Une image contenant plein air, ciel, herbe, plante&#10;&#10;Le contenu généré par l’IA peut être incorrect.">
            <a:extLst>
              <a:ext uri="{FF2B5EF4-FFF2-40B4-BE49-F238E27FC236}">
                <a16:creationId xmlns:a16="http://schemas.microsoft.com/office/drawing/2014/main" id="{DE55C5D3-E2A8-D635-5E18-4AFDA4528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13" y="1466661"/>
            <a:ext cx="6524530" cy="463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28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23" descr="Une image contenant arbre, repas&#10;&#10;Description générée automatiquement">
            <a:extLst>
              <a:ext uri="{FF2B5EF4-FFF2-40B4-BE49-F238E27FC236}">
                <a16:creationId xmlns:a16="http://schemas.microsoft.com/office/drawing/2014/main" id="{B8DE1B9C-35AD-3F4E-B55F-EBA02D26200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00600"/>
            <a:ext cx="7170738" cy="2057400"/>
          </a:xfr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771683-49B1-AC42-84C8-88514D95BE6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fr-FR" dirty="0"/>
              <a:t>Nous vous remercions toutes et tous, pour votre attention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512569-7E06-6442-BA1C-4EDDE4EF78A9}"/>
              </a:ext>
            </a:extLst>
          </p:cNvPr>
          <p:cNvSpPr txBox="1"/>
          <p:nvPr/>
        </p:nvSpPr>
        <p:spPr>
          <a:xfrm>
            <a:off x="57944" y="-1377723"/>
            <a:ext cx="80867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+mj-lt"/>
              </a:rPr>
              <a:t>Pour insérer une image :</a:t>
            </a:r>
          </a:p>
          <a:p>
            <a:r>
              <a:rPr lang="fr-FR" sz="1400" dirty="0"/>
              <a:t>- Supprimer l’image de fond présente actuellement</a:t>
            </a:r>
          </a:p>
          <a:p>
            <a:r>
              <a:rPr lang="fr-FR" sz="1400" dirty="0"/>
              <a:t>- Importer l’image ou la faire glisser dans la zone prévue</a:t>
            </a:r>
            <a:br>
              <a:rPr lang="fr-FR" sz="1400" dirty="0"/>
            </a:br>
            <a:r>
              <a:rPr lang="fr-FR" sz="1400" dirty="0"/>
              <a:t>- Le cas échéant, ajuster le cadrage dans Format de l’image</a:t>
            </a:r>
          </a:p>
          <a:p>
            <a:r>
              <a:rPr lang="fr-FR" sz="1400" dirty="0"/>
              <a:t>- Sélectionner le trait vertical et le replacer au premier plan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40C4205-7B5E-9240-A998-A89B06F4BEFA}"/>
              </a:ext>
            </a:extLst>
          </p:cNvPr>
          <p:cNvGrpSpPr/>
          <p:nvPr/>
        </p:nvGrpSpPr>
        <p:grpSpPr>
          <a:xfrm>
            <a:off x="3568561" y="1090880"/>
            <a:ext cx="0" cy="5162253"/>
            <a:chOff x="3592627" y="1090880"/>
            <a:chExt cx="0" cy="5162253"/>
          </a:xfrm>
        </p:grpSpPr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E86C2FBC-3073-C64D-95C3-7011EFB3733D}"/>
                </a:ext>
              </a:extLst>
            </p:cNvPr>
            <p:cNvCxnSpPr>
              <a:cxnSpLocks/>
            </p:cNvCxnSpPr>
            <p:nvPr/>
          </p:nvCxnSpPr>
          <p:spPr>
            <a:xfrm>
              <a:off x="3592627" y="3731434"/>
              <a:ext cx="0" cy="2521699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E4481137-431B-CA42-A7E4-0514D53B9919}"/>
                </a:ext>
              </a:extLst>
            </p:cNvPr>
            <p:cNvCxnSpPr>
              <a:cxnSpLocks/>
            </p:cNvCxnSpPr>
            <p:nvPr/>
          </p:nvCxnSpPr>
          <p:spPr>
            <a:xfrm>
              <a:off x="3592627" y="1090880"/>
              <a:ext cx="0" cy="746785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1037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0472B-EF05-F756-DA20-A531BD68C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CBB97969-C7C5-0811-CEEA-1C3C1CF3E7B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27BF77C3-5E22-0327-E09E-5564FDF7ABCB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5A719A70-FA2C-C7BF-7BDF-8B1E58A91067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251AE427-0683-0E0D-9A75-0B673338500A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845116F4-4312-637B-A4DB-BCC9CCEC233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8C806167-C6BB-885D-8773-EFF7AD2BED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5FBB67-945D-AEBE-97D7-87FBAE76E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9015" y="962740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Les modalités du marché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B4F5710C-0FDC-E986-65B2-4074D6506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081249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FC7CC-E2CB-FED3-70AA-4444D9CB5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8DA00-2A09-D61B-E1BA-CAFA4471B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1/Les modalités du marché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B5AF295-1E15-0F61-BA1A-B0BE042CA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182" y="2130585"/>
            <a:ext cx="9624951" cy="4055758"/>
          </a:xfrm>
        </p:spPr>
        <p:txBody>
          <a:bodyPr numCol="1">
            <a:normAutofit/>
          </a:bodyPr>
          <a:lstStyle/>
          <a:p>
            <a:pPr algn="ctr"/>
            <a:r>
              <a:rPr lang="fr-FR" sz="3200" b="1" dirty="0">
                <a:solidFill>
                  <a:schemeClr val="bg2"/>
                </a:solidFill>
              </a:rPr>
              <a:t>Un phasage du marché - 2 types de prestations</a:t>
            </a:r>
            <a:r>
              <a:rPr lang="fr-FR" sz="3200" dirty="0">
                <a:solidFill>
                  <a:schemeClr val="bg2"/>
                </a:solidFill>
              </a:rPr>
              <a:t>:</a:t>
            </a:r>
            <a:endParaRPr lang="fr-FR" sz="8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C3449D-A20C-3DC6-2849-9F0769A51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3D2AABB-F964-7D90-1F68-B1FEE218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0B0A9B-2FC1-0AC5-DB4B-8A66F737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4</a:t>
            </a:fld>
            <a:endParaRPr lang="fr-FR"/>
          </a:p>
        </p:txBody>
      </p:sp>
      <p:pic>
        <p:nvPicPr>
          <p:cNvPr id="3" name="Image 2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4D3558F-7759-4C20-C2CC-70B8960303F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487" y="896767"/>
            <a:ext cx="1424201" cy="110894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5" descr="Communauté d'agglomération Roissy Pays de France — Wikipédia">
            <a:extLst>
              <a:ext uri="{FF2B5EF4-FFF2-40B4-BE49-F238E27FC236}">
                <a16:creationId xmlns:a16="http://schemas.microsoft.com/office/drawing/2014/main" id="{30C946E4-C544-8532-2CF7-8278E72B9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996" y="1014996"/>
            <a:ext cx="1072452" cy="1072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EB1249B-1A00-C445-F70D-3601CC53E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3727" y="864169"/>
            <a:ext cx="1438993" cy="110894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E13ABB4-A18E-75A5-B1CE-541B7F35CF32}"/>
              </a:ext>
            </a:extLst>
          </p:cNvPr>
          <p:cNvSpPr txBox="1"/>
          <p:nvPr/>
        </p:nvSpPr>
        <p:spPr>
          <a:xfrm>
            <a:off x="5230317" y="1144715"/>
            <a:ext cx="25725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/>
              <a:t>Supervise la prestation de collecte des </a:t>
            </a:r>
          </a:p>
          <a:p>
            <a:pPr algn="ctr"/>
            <a:r>
              <a:rPr lang="fr-FR" sz="1200" i="1" dirty="0"/>
              <a:t>dépôts sauvages </a:t>
            </a:r>
          </a:p>
          <a:p>
            <a:pPr algn="ctr"/>
            <a:r>
              <a:rPr lang="fr-FR" sz="1200" i="1" dirty="0"/>
              <a:t>sur le territoire de la CARPF</a:t>
            </a:r>
          </a:p>
          <a:p>
            <a:pPr algn="ctr"/>
            <a:endParaRPr lang="fr-FR" sz="1200" i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67225AF-F94F-5CEE-EF4D-9B12223FB432}"/>
              </a:ext>
            </a:extLst>
          </p:cNvPr>
          <p:cNvSpPr txBox="1"/>
          <p:nvPr/>
        </p:nvSpPr>
        <p:spPr>
          <a:xfrm>
            <a:off x="9136728" y="1174509"/>
            <a:ext cx="2890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/>
              <a:t>Prestataire spécialisé réalisant la prestation</a:t>
            </a:r>
          </a:p>
          <a:p>
            <a:pPr algn="ctr"/>
            <a:r>
              <a:rPr lang="fr-FR" sz="1200" i="1" dirty="0"/>
              <a:t> de collecte des dépôts sauvages</a:t>
            </a:r>
          </a:p>
          <a:p>
            <a:pPr algn="ctr"/>
            <a:endParaRPr lang="fr-FR" sz="1200" i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A10740F-A4E9-7E0F-CC24-63C7BF6E6EE1}"/>
              </a:ext>
            </a:extLst>
          </p:cNvPr>
          <p:cNvSpPr txBox="1"/>
          <p:nvPr/>
        </p:nvSpPr>
        <p:spPr>
          <a:xfrm>
            <a:off x="1524061" y="2928998"/>
            <a:ext cx="305327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u="sng" dirty="0"/>
              <a:t>Opération « Coup de Propre »:</a:t>
            </a:r>
          </a:p>
          <a:p>
            <a:pPr algn="ctr"/>
            <a:r>
              <a:rPr lang="fr-FR" sz="1400" dirty="0"/>
              <a:t>Durée de 6 mois</a:t>
            </a:r>
          </a:p>
          <a:p>
            <a:pPr algn="ctr"/>
            <a:r>
              <a:rPr lang="fr-FR" sz="1400" dirty="0"/>
              <a:t>       Début : 05/05/2025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1D90853-4B81-5DE5-6611-1BC5572D8DFC}"/>
              </a:ext>
            </a:extLst>
          </p:cNvPr>
          <p:cNvSpPr txBox="1"/>
          <p:nvPr/>
        </p:nvSpPr>
        <p:spPr>
          <a:xfrm>
            <a:off x="6601812" y="2918120"/>
            <a:ext cx="3460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u="sng" dirty="0"/>
              <a:t>Nouvelles demandes :</a:t>
            </a:r>
          </a:p>
          <a:p>
            <a:pPr algn="ctr"/>
            <a:r>
              <a:rPr lang="fr-FR" sz="1400" dirty="0"/>
              <a:t>                    Durée: 1 an renouvelable 1 fois</a:t>
            </a:r>
          </a:p>
          <a:p>
            <a:pPr algn="ctr"/>
            <a:r>
              <a:rPr lang="fr-FR" sz="1400" dirty="0"/>
              <a:t>Début : 03/06/2025</a:t>
            </a:r>
          </a:p>
          <a:p>
            <a:pPr algn="ctr"/>
            <a:endParaRPr lang="fr-FR" sz="1400" dirty="0"/>
          </a:p>
        </p:txBody>
      </p:sp>
      <p:pic>
        <p:nvPicPr>
          <p:cNvPr id="19" name="Image 18" descr="Une image contenant carte, atlas, texte&#10;&#10;Le contenu généré par l’IA peut être incorrect.">
            <a:extLst>
              <a:ext uri="{FF2B5EF4-FFF2-40B4-BE49-F238E27FC236}">
                <a16:creationId xmlns:a16="http://schemas.microsoft.com/office/drawing/2014/main" id="{83A17435-6BEC-8D71-2701-D88EDF3C3BF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513" y="3677219"/>
            <a:ext cx="2892368" cy="205190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395C641-7465-37CF-BEE9-C4B7CC7808A9}"/>
              </a:ext>
            </a:extLst>
          </p:cNvPr>
          <p:cNvSpPr txBox="1"/>
          <p:nvPr/>
        </p:nvSpPr>
        <p:spPr>
          <a:xfrm>
            <a:off x="733397" y="5642556"/>
            <a:ext cx="4634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Collecte des 400 dépôts </a:t>
            </a:r>
          </a:p>
          <a:p>
            <a:pPr algn="ctr"/>
            <a:r>
              <a:rPr lang="fr-FR" dirty="0"/>
              <a:t>sauvages identifiés (rapport du 08/04/2025)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04F1ED7-ACC8-C2BA-60D2-1D5B88436F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3764" y="3677218"/>
            <a:ext cx="3063505" cy="187621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4A7CF7C5-6709-BFD9-D00A-4449BB4C9926}"/>
              </a:ext>
            </a:extLst>
          </p:cNvPr>
          <p:cNvSpPr txBox="1"/>
          <p:nvPr/>
        </p:nvSpPr>
        <p:spPr>
          <a:xfrm>
            <a:off x="6996011" y="5553434"/>
            <a:ext cx="3207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Collecte sur signalement </a:t>
            </a:r>
          </a:p>
          <a:p>
            <a:pPr algn="ctr"/>
            <a:r>
              <a:rPr lang="fr-FR" dirty="0"/>
              <a:t>via l’application mobile NEOCITY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18575F4-0688-9AAF-8943-EC39231B91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3943" y="5514617"/>
            <a:ext cx="666808" cy="72396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5F8C505-C477-0B9C-DE31-CBF56C95AD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61630" y="4252283"/>
            <a:ext cx="964303" cy="1108948"/>
          </a:xfrm>
          <a:prstGeom prst="rect">
            <a:avLst/>
          </a:prstGeom>
        </p:spPr>
      </p:pic>
      <p:sp>
        <p:nvSpPr>
          <p:cNvPr id="9" name="Flèche : bas 8">
            <a:extLst>
              <a:ext uri="{FF2B5EF4-FFF2-40B4-BE49-F238E27FC236}">
                <a16:creationId xmlns:a16="http://schemas.microsoft.com/office/drawing/2014/main" id="{A1B62843-BEBD-7EFC-AA64-4A4E49A44AB1}"/>
              </a:ext>
            </a:extLst>
          </p:cNvPr>
          <p:cNvSpPr/>
          <p:nvPr/>
        </p:nvSpPr>
        <p:spPr>
          <a:xfrm rot="2819526">
            <a:off x="4812605" y="2701823"/>
            <a:ext cx="341010" cy="59758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F93B77B8-F9FC-33C6-B01F-7C751FE1FB22}"/>
              </a:ext>
            </a:extLst>
          </p:cNvPr>
          <p:cNvSpPr/>
          <p:nvPr/>
        </p:nvSpPr>
        <p:spPr>
          <a:xfrm rot="18622453">
            <a:off x="6284200" y="2713643"/>
            <a:ext cx="341010" cy="59758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B9C4A8-11F2-87E2-AD8A-618C2CE25520}"/>
              </a:ext>
            </a:extLst>
          </p:cNvPr>
          <p:cNvSpPr txBox="1"/>
          <p:nvPr/>
        </p:nvSpPr>
        <p:spPr>
          <a:xfrm>
            <a:off x="1511540" y="1197044"/>
            <a:ext cx="24233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i="1" dirty="0"/>
              <a:t>Accompagne, réceptionne et valide </a:t>
            </a:r>
          </a:p>
          <a:p>
            <a:pPr algn="ctr"/>
            <a:r>
              <a:rPr lang="fr-FR" sz="1200" i="1" dirty="0"/>
              <a:t>les demandes d’intervention </a:t>
            </a:r>
          </a:p>
          <a:p>
            <a:pPr algn="ctr"/>
            <a:r>
              <a:rPr lang="fr-FR" sz="1200" i="1" dirty="0"/>
              <a:t>des communes</a:t>
            </a:r>
          </a:p>
          <a:p>
            <a:pPr algn="ctr"/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3374667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B094E-6AA4-CBDF-56C8-E5C54E03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Notre Organisation d’Agence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729E1B-BF10-DC0E-65D7-605CE73C1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C60B-2D34-FB46-A410-79ADB20C3E06}" type="datetime1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E55113-DBFB-2907-4525-F5CC28B6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5</a:t>
            </a:fld>
            <a:endParaRPr lang="fr-FR"/>
          </a:p>
        </p:txBody>
      </p:sp>
      <p:pic>
        <p:nvPicPr>
          <p:cNvPr id="7" name="Image 6" descr="Une image contenant texte, capture d’écran&#10;&#10;Description générée automatiquement">
            <a:extLst>
              <a:ext uri="{FF2B5EF4-FFF2-40B4-BE49-F238E27FC236}">
                <a16:creationId xmlns:a16="http://schemas.microsoft.com/office/drawing/2014/main" id="{A2F4195E-51CA-92BF-F141-7B52510E9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2" y="1096327"/>
            <a:ext cx="10061575" cy="466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08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Espace réservé pour une image  18" descr="Une image contenant arbre, plante&#10;&#10;Description générée automatiquement">
            <a:extLst>
              <a:ext uri="{FF2B5EF4-FFF2-40B4-BE49-F238E27FC236}">
                <a16:creationId xmlns:a16="http://schemas.microsoft.com/office/drawing/2014/main" id="{C01E5845-B580-524E-81CC-BA222CAE49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CA27676D-502B-A44C-AC1F-0BB7E7444BA7}"/>
              </a:ext>
            </a:extLst>
          </p:cNvPr>
          <p:cNvGrpSpPr/>
          <p:nvPr/>
        </p:nvGrpSpPr>
        <p:grpSpPr>
          <a:xfrm>
            <a:off x="0" y="-9946"/>
            <a:ext cx="12191998" cy="6867946"/>
            <a:chOff x="0" y="-9946"/>
            <a:chExt cx="12191998" cy="686794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3F701BB8-401A-4D44-9EF3-A31FFA6F55B6}"/>
                </a:ext>
              </a:extLst>
            </p:cNvPr>
            <p:cNvSpPr/>
            <p:nvPr/>
          </p:nvSpPr>
          <p:spPr>
            <a:xfrm rot="16200000">
              <a:off x="2022237" y="-2032183"/>
              <a:ext cx="4442580" cy="8487053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800317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590171" y="5800317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D3F75E3D-C953-F24F-ACD0-019246CC308D}"/>
                </a:ext>
              </a:extLst>
            </p:cNvPr>
            <p:cNvSpPr/>
            <p:nvPr/>
          </p:nvSpPr>
          <p:spPr>
            <a:xfrm rot="5400000">
              <a:off x="7004266" y="1670268"/>
              <a:ext cx="2425365" cy="7950099"/>
            </a:xfrm>
            <a:custGeom>
              <a:avLst/>
              <a:gdLst>
                <a:gd name="connsiteX0" fmla="*/ 0 w 7170739"/>
                <a:gd name="connsiteY0" fmla="*/ 0 h 4791919"/>
                <a:gd name="connsiteX1" fmla="*/ 7170739 w 7170739"/>
                <a:gd name="connsiteY1" fmla="*/ 0 h 4791919"/>
                <a:gd name="connsiteX2" fmla="*/ 7170739 w 7170739"/>
                <a:gd name="connsiteY2" fmla="*/ 4791919 h 4791919"/>
                <a:gd name="connsiteX3" fmla="*/ 0 w 7170739"/>
                <a:gd name="connsiteY3" fmla="*/ 4791919 h 4791919"/>
                <a:gd name="connsiteX4" fmla="*/ 0 w 7170739"/>
                <a:gd name="connsiteY4" fmla="*/ 0 h 4791919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791919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0 w 7170739"/>
                <a:gd name="connsiteY0" fmla="*/ 0 h 5445177"/>
                <a:gd name="connsiteX1" fmla="*/ 7170739 w 7170739"/>
                <a:gd name="connsiteY1" fmla="*/ 0 h 5445177"/>
                <a:gd name="connsiteX2" fmla="*/ 7170739 w 7170739"/>
                <a:gd name="connsiteY2" fmla="*/ 4809967 h 5445177"/>
                <a:gd name="connsiteX3" fmla="*/ 3575154 w 7170739"/>
                <a:gd name="connsiteY3" fmla="*/ 5445177 h 5445177"/>
                <a:gd name="connsiteX4" fmla="*/ 0 w 7170739"/>
                <a:gd name="connsiteY4" fmla="*/ 4791919 h 5445177"/>
                <a:gd name="connsiteX5" fmla="*/ 0 w 7170739"/>
                <a:gd name="connsiteY5" fmla="*/ 0 h 5445177"/>
                <a:gd name="connsiteX0" fmla="*/ 6016 w 7176755"/>
                <a:gd name="connsiteY0" fmla="*/ 0 h 5445177"/>
                <a:gd name="connsiteX1" fmla="*/ 7176755 w 7176755"/>
                <a:gd name="connsiteY1" fmla="*/ 0 h 5445177"/>
                <a:gd name="connsiteX2" fmla="*/ 7176755 w 7176755"/>
                <a:gd name="connsiteY2" fmla="*/ 4809967 h 5445177"/>
                <a:gd name="connsiteX3" fmla="*/ 3581170 w 7176755"/>
                <a:gd name="connsiteY3" fmla="*/ 5445177 h 5445177"/>
                <a:gd name="connsiteX4" fmla="*/ 0 w 7176755"/>
                <a:gd name="connsiteY4" fmla="*/ 4815983 h 5445177"/>
                <a:gd name="connsiteX5" fmla="*/ 6016 w 7176755"/>
                <a:gd name="connsiteY5" fmla="*/ 0 h 5445177"/>
                <a:gd name="connsiteX0" fmla="*/ 6016 w 7176755"/>
                <a:gd name="connsiteY0" fmla="*/ 0 h 5451192"/>
                <a:gd name="connsiteX1" fmla="*/ 7176755 w 7176755"/>
                <a:gd name="connsiteY1" fmla="*/ 0 h 5451192"/>
                <a:gd name="connsiteX2" fmla="*/ 7176755 w 7176755"/>
                <a:gd name="connsiteY2" fmla="*/ 4809967 h 5451192"/>
                <a:gd name="connsiteX3" fmla="*/ 3563122 w 7176755"/>
                <a:gd name="connsiteY3" fmla="*/ 5451192 h 5451192"/>
                <a:gd name="connsiteX4" fmla="*/ 0 w 7176755"/>
                <a:gd name="connsiteY4" fmla="*/ 4815983 h 5451192"/>
                <a:gd name="connsiteX5" fmla="*/ 6016 w 7176755"/>
                <a:gd name="connsiteY5" fmla="*/ 0 h 5451192"/>
                <a:gd name="connsiteX0" fmla="*/ 6016 w 7176755"/>
                <a:gd name="connsiteY0" fmla="*/ 0 h 5454367"/>
                <a:gd name="connsiteX1" fmla="*/ 7176755 w 7176755"/>
                <a:gd name="connsiteY1" fmla="*/ 0 h 5454367"/>
                <a:gd name="connsiteX2" fmla="*/ 7176755 w 7176755"/>
                <a:gd name="connsiteY2" fmla="*/ 4809967 h 5454367"/>
                <a:gd name="connsiteX3" fmla="*/ 3572647 w 7176755"/>
                <a:gd name="connsiteY3" fmla="*/ 5454367 h 5454367"/>
                <a:gd name="connsiteX4" fmla="*/ 0 w 7176755"/>
                <a:gd name="connsiteY4" fmla="*/ 4815983 h 5454367"/>
                <a:gd name="connsiteX5" fmla="*/ 6016 w 7176755"/>
                <a:gd name="connsiteY5" fmla="*/ 0 h 5454367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809967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815983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61938 h 5809521"/>
                <a:gd name="connsiteX5" fmla="*/ 6016 w 7176755"/>
                <a:gd name="connsiteY5" fmla="*/ 0 h 5809521"/>
                <a:gd name="connsiteX0" fmla="*/ 6016 w 7176755"/>
                <a:gd name="connsiteY0" fmla="*/ 0 h 5809521"/>
                <a:gd name="connsiteX1" fmla="*/ 7176755 w 7176755"/>
                <a:gd name="connsiteY1" fmla="*/ 0 h 5809521"/>
                <a:gd name="connsiteX2" fmla="*/ 7176755 w 7176755"/>
                <a:gd name="connsiteY2" fmla="*/ 4740480 h 5809521"/>
                <a:gd name="connsiteX3" fmla="*/ 3606093 w 7176755"/>
                <a:gd name="connsiteY3" fmla="*/ 5809521 h 5809521"/>
                <a:gd name="connsiteX4" fmla="*/ 0 w 7176755"/>
                <a:gd name="connsiteY4" fmla="*/ 4736234 h 5809521"/>
                <a:gd name="connsiteX5" fmla="*/ 6016 w 7176755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58190 h 5809521"/>
                <a:gd name="connsiteX5" fmla="*/ 1487 w 7172226"/>
                <a:gd name="connsiteY5" fmla="*/ 0 h 5809521"/>
                <a:gd name="connsiteX0" fmla="*/ 1487 w 7172226"/>
                <a:gd name="connsiteY0" fmla="*/ 0 h 5809521"/>
                <a:gd name="connsiteX1" fmla="*/ 7172226 w 7172226"/>
                <a:gd name="connsiteY1" fmla="*/ 0 h 5809521"/>
                <a:gd name="connsiteX2" fmla="*/ 7172226 w 7172226"/>
                <a:gd name="connsiteY2" fmla="*/ 4740480 h 5809521"/>
                <a:gd name="connsiteX3" fmla="*/ 3601564 w 7172226"/>
                <a:gd name="connsiteY3" fmla="*/ 5809521 h 5809521"/>
                <a:gd name="connsiteX4" fmla="*/ 0 w 7172226"/>
                <a:gd name="connsiteY4" fmla="*/ 4731053 h 5809521"/>
                <a:gd name="connsiteX5" fmla="*/ 1487 w 7172226"/>
                <a:gd name="connsiteY5" fmla="*/ 0 h 5809521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4731053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72226 w 7172226"/>
                <a:gd name="connsiteY2" fmla="*/ 4740480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800317"/>
                <a:gd name="connsiteX1" fmla="*/ 7172226 w 7172226"/>
                <a:gd name="connsiteY1" fmla="*/ 0 h 5800317"/>
                <a:gd name="connsiteX2" fmla="*/ 7157861 w 7172226"/>
                <a:gd name="connsiteY2" fmla="*/ 5146987 h 5800317"/>
                <a:gd name="connsiteX3" fmla="*/ 3590171 w 7172226"/>
                <a:gd name="connsiteY3" fmla="*/ 5800317 h 5800317"/>
                <a:gd name="connsiteX4" fmla="*/ 0 w 7172226"/>
                <a:gd name="connsiteY4" fmla="*/ 5149695 h 5800317"/>
                <a:gd name="connsiteX5" fmla="*/ 1487 w 7172226"/>
                <a:gd name="connsiteY5" fmla="*/ 0 h 5800317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84647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15706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60405 w 7172226"/>
                <a:gd name="connsiteY3" fmla="*/ 4508015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  <a:gd name="connsiteX0" fmla="*/ 1487 w 7172226"/>
                <a:gd name="connsiteY0" fmla="*/ 0 h 5149695"/>
                <a:gd name="connsiteX1" fmla="*/ 7172226 w 7172226"/>
                <a:gd name="connsiteY1" fmla="*/ 0 h 5149695"/>
                <a:gd name="connsiteX2" fmla="*/ 7157861 w 7172226"/>
                <a:gd name="connsiteY2" fmla="*/ 5146987 h 5149695"/>
                <a:gd name="connsiteX3" fmla="*/ 3625288 w 7172226"/>
                <a:gd name="connsiteY3" fmla="*/ 4731092 h 5149695"/>
                <a:gd name="connsiteX4" fmla="*/ 0 w 7172226"/>
                <a:gd name="connsiteY4" fmla="*/ 5149695 h 5149695"/>
                <a:gd name="connsiteX5" fmla="*/ 1487 w 7172226"/>
                <a:gd name="connsiteY5" fmla="*/ 0 h 514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72226" h="5149695">
                  <a:moveTo>
                    <a:pt x="1487" y="0"/>
                  </a:moveTo>
                  <a:lnTo>
                    <a:pt x="7172226" y="0"/>
                  </a:lnTo>
                  <a:cubicBezTo>
                    <a:pt x="7167438" y="1715662"/>
                    <a:pt x="7162649" y="3431325"/>
                    <a:pt x="7157861" y="5146987"/>
                  </a:cubicBezTo>
                  <a:lnTo>
                    <a:pt x="3625288" y="4731092"/>
                  </a:lnTo>
                  <a:lnTo>
                    <a:pt x="0" y="5149695"/>
                  </a:lnTo>
                  <a:cubicBezTo>
                    <a:pt x="2005" y="3544367"/>
                    <a:pt x="-518" y="1605328"/>
                    <a:pt x="14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8D9C77BD-1EFE-A747-A767-F405F6F47E4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9123219" y="532997"/>
              <a:ext cx="0" cy="342000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6CD6B3A5-F65A-CF4E-8C63-3F5B4974CF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98452" y="5693460"/>
              <a:ext cx="7560000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B03B0D-FE86-394E-9931-5D7764CF1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4214" y="909828"/>
            <a:ext cx="7459534" cy="1500187"/>
          </a:xfrm>
        </p:spPr>
        <p:txBody>
          <a:bodyPr>
            <a:normAutofit/>
          </a:bodyPr>
          <a:lstStyle/>
          <a:p>
            <a:r>
              <a:rPr lang="fr-FR" dirty="0"/>
              <a:t>Bilan du 1</a:t>
            </a:r>
            <a:r>
              <a:rPr lang="fr-FR" baseline="30000" dirty="0"/>
              <a:t>er</a:t>
            </a:r>
            <a:r>
              <a:rPr lang="fr-FR" dirty="0"/>
              <a:t> trimestre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8643274C-ADC7-EC43-BC4D-F9448A6D0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992226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481B1-A1F1-205D-B0FC-B3042B792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1AC752-3148-83D1-4CCC-C98CB4A1D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2-1/ Prestations réalisées : coups de propre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D62DA5-9EB9-3001-0A52-6387235BA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AEAC77-0625-DF60-7562-EAAFEBA2B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7153FA7-0BE3-E8E7-C19A-52A3B563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7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FDB7575-1756-17A2-9A22-F293676BA324}"/>
              </a:ext>
            </a:extLst>
          </p:cNvPr>
          <p:cNvSpPr txBox="1"/>
          <p:nvPr/>
        </p:nvSpPr>
        <p:spPr>
          <a:xfrm>
            <a:off x="1946936" y="1759238"/>
            <a:ext cx="8147485" cy="2996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A7DD983-0326-4F48-13F2-692C6A4B4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550424"/>
              </p:ext>
            </p:extLst>
          </p:nvPr>
        </p:nvGraphicFramePr>
        <p:xfrm>
          <a:off x="1611517" y="1656783"/>
          <a:ext cx="8248763" cy="2304095"/>
        </p:xfrm>
        <a:graphic>
          <a:graphicData uri="http://schemas.openxmlformats.org/drawingml/2006/table">
            <a:tbl>
              <a:tblPr/>
              <a:tblGrid>
                <a:gridCol w="3088588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2410587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  <a:gridCol w="2749588">
                  <a:extLst>
                    <a:ext uri="{9D8B030D-6E8A-4147-A177-3AD203B41FA5}">
                      <a16:colId xmlns:a16="http://schemas.microsoft.com/office/drawing/2014/main" val="2365707078"/>
                    </a:ext>
                  </a:extLst>
                </a:gridCol>
              </a:tblGrid>
              <a:tr h="46081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Nombre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Pourcentage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46081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enlevés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46081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différés (amiantes, mauvaises adresses etc.)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46081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Dépôts non traités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739952"/>
                  </a:ext>
                </a:extLst>
              </a:tr>
              <a:tr h="46081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400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4356297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AC38BA5-67B8-9D9E-9CB4-F8916A9D4D40}"/>
              </a:ext>
            </a:extLst>
          </p:cNvPr>
          <p:cNvSpPr txBox="1"/>
          <p:nvPr/>
        </p:nvSpPr>
        <p:spPr>
          <a:xfrm>
            <a:off x="720271" y="934119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Collectes en quelques chiffres au 22/07/2025: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D8BB78F-60B0-0DC2-555B-BF0C6988F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019823"/>
              </p:ext>
            </p:extLst>
          </p:nvPr>
        </p:nvGraphicFramePr>
        <p:xfrm>
          <a:off x="1611516" y="4137246"/>
          <a:ext cx="8248763" cy="1795966"/>
        </p:xfrm>
        <a:graphic>
          <a:graphicData uri="http://schemas.openxmlformats.org/drawingml/2006/table">
            <a:tbl>
              <a:tblPr/>
              <a:tblGrid>
                <a:gridCol w="3088588">
                  <a:extLst>
                    <a:ext uri="{9D8B030D-6E8A-4147-A177-3AD203B41FA5}">
                      <a16:colId xmlns:a16="http://schemas.microsoft.com/office/drawing/2014/main" val="3431733531"/>
                    </a:ext>
                  </a:extLst>
                </a:gridCol>
                <a:gridCol w="2410587">
                  <a:extLst>
                    <a:ext uri="{9D8B030D-6E8A-4147-A177-3AD203B41FA5}">
                      <a16:colId xmlns:a16="http://schemas.microsoft.com/office/drawing/2014/main" val="3777873269"/>
                    </a:ext>
                  </a:extLst>
                </a:gridCol>
                <a:gridCol w="2749588">
                  <a:extLst>
                    <a:ext uri="{9D8B030D-6E8A-4147-A177-3AD203B41FA5}">
                      <a16:colId xmlns:a16="http://schemas.microsoft.com/office/drawing/2014/main" val="293489920"/>
                    </a:ext>
                  </a:extLst>
                </a:gridCol>
              </a:tblGrid>
              <a:tr h="62610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Dépôts enlevés par ramassage manuel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125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65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%</a:t>
                      </a:r>
                      <a:endParaRPr lang="fr-F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64628"/>
                  </a:ext>
                </a:extLst>
              </a:tr>
              <a:tr h="6766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Dépôts enlevés par camion grappin</a:t>
                      </a:r>
                    </a:p>
                    <a:p>
                      <a:pPr algn="ctr" fontAlgn="b"/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35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%</a:t>
                      </a:r>
                      <a:endParaRPr lang="fr-FR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602390"/>
                  </a:ext>
                </a:extLst>
              </a:tr>
              <a:tr h="49323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158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540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6C133E-20C5-67EB-D77B-9D78E243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CC6068-F0DC-C5FE-CBA3-5C222EC73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11" y="84561"/>
            <a:ext cx="11559638" cy="557490"/>
          </a:xfrm>
        </p:spPr>
        <p:txBody>
          <a:bodyPr anchor="t">
            <a:normAutofit/>
          </a:bodyPr>
          <a:lstStyle/>
          <a:p>
            <a:r>
              <a:rPr lang="fr-FR" dirty="0"/>
              <a:t>2-1/ Prestation réalisées : coups de propre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555A4E-C0AE-29EF-DD8F-6C23EB16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7450" y="6379928"/>
            <a:ext cx="100039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80B2DDE-FC83-D147-8BAA-9A7B6AC0BDF6}" type="datetime1">
              <a:rPr lang="fr-FR" smtClean="0"/>
              <a:pPr>
                <a:spcAft>
                  <a:spcPts val="600"/>
                </a:spcAft>
              </a:pPr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904402-8CCA-CF0A-5B4E-B29CB51A3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5480" y="6379928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3E3106-9E32-603E-A34E-70911861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3904" y="6379928"/>
            <a:ext cx="51954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F57D284-C599-4969-9C9E-81FF3378C8F3}" type="slidenum">
              <a:rPr lang="fr-FR" smtClean="0"/>
              <a:pPr>
                <a:spcAft>
                  <a:spcPts val="600"/>
                </a:spcAft>
              </a:pPr>
              <a:t>8</a:t>
            </a:fld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20B35644-434B-2329-C092-3425A2DF8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06" y="833377"/>
            <a:ext cx="10266746" cy="54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09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3272E-8A98-60BC-68ED-0F58ED6FD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F318AE-1A5A-E599-020B-67D8A0F8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2-1/ Prestations réalisées : ordre de service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078303-C662-EB04-DC34-8CFEE8198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B2DDE-FC83-D147-8BAA-9A7B6AC0BDF6}" type="datetime1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ABC40B-1CC4-ECFC-1331-54412361B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Présentation Tersen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CB3E1B-EC31-0F50-6AD2-B77C1D319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7D284-C599-4969-9C9E-81FF3378C8F3}" type="slidenum">
              <a:rPr lang="fr-FR" smtClean="0"/>
              <a:t>9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239711-F45A-A20D-3B26-25C0CA8B2F21}"/>
              </a:ext>
            </a:extLst>
          </p:cNvPr>
          <p:cNvSpPr txBox="1"/>
          <p:nvPr/>
        </p:nvSpPr>
        <p:spPr>
          <a:xfrm>
            <a:off x="1813109" y="1523152"/>
            <a:ext cx="8147485" cy="37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lnSpc>
                <a:spcPct val="115000"/>
              </a:lnSpc>
            </a:pPr>
            <a:endParaRPr lang="fr-FR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1" indent="-285750" algn="just">
              <a:lnSpc>
                <a:spcPct val="115000"/>
              </a:lnSpc>
              <a:buFont typeface="Wingdings" panose="05000000000000000000" pitchFamily="2" charset="2"/>
              <a:buChar char="à"/>
            </a:pPr>
            <a:endParaRPr 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C1FD10C-7F5E-9721-C4F2-CC29DE76D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346942"/>
              </p:ext>
            </p:extLst>
          </p:nvPr>
        </p:nvGraphicFramePr>
        <p:xfrm>
          <a:off x="1385106" y="1377384"/>
          <a:ext cx="8311155" cy="3258408"/>
        </p:xfrm>
        <a:graphic>
          <a:graphicData uri="http://schemas.openxmlformats.org/drawingml/2006/table">
            <a:tbl>
              <a:tblPr/>
              <a:tblGrid>
                <a:gridCol w="2770385">
                  <a:extLst>
                    <a:ext uri="{9D8B030D-6E8A-4147-A177-3AD203B41FA5}">
                      <a16:colId xmlns:a16="http://schemas.microsoft.com/office/drawing/2014/main" val="3486779734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1439012504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2365707078"/>
                    </a:ext>
                  </a:extLst>
                </a:gridCol>
              </a:tblGrid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Désignation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Nombre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Pourcentage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479599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Terminés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074888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En cours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8137983"/>
                  </a:ext>
                </a:extLst>
              </a:tr>
              <a:tr h="8146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SIGNALEMENTS ATTRIBUES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74*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18914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8965709-EE58-F66E-0A1F-5BB4863B12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808620"/>
              </p:ext>
            </p:extLst>
          </p:nvPr>
        </p:nvGraphicFramePr>
        <p:xfrm>
          <a:off x="2770298" y="5128298"/>
          <a:ext cx="5540770" cy="814602"/>
        </p:xfrm>
        <a:graphic>
          <a:graphicData uri="http://schemas.openxmlformats.org/drawingml/2006/table">
            <a:tbl>
              <a:tblPr/>
              <a:tblGrid>
                <a:gridCol w="2770385">
                  <a:extLst>
                    <a:ext uri="{9D8B030D-6E8A-4147-A177-3AD203B41FA5}">
                      <a16:colId xmlns:a16="http://schemas.microsoft.com/office/drawing/2014/main" val="2671408789"/>
                    </a:ext>
                  </a:extLst>
                </a:gridCol>
                <a:gridCol w="2770385">
                  <a:extLst>
                    <a:ext uri="{9D8B030D-6E8A-4147-A177-3AD203B41FA5}">
                      <a16:colId xmlns:a16="http://schemas.microsoft.com/office/drawing/2014/main" val="1839913609"/>
                    </a:ext>
                  </a:extLst>
                </a:gridCol>
              </a:tblGrid>
              <a:tr h="8146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Quantités colletées (T)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373600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04EDD015-2D90-E6DD-6891-AAC00BB5F7A7}"/>
              </a:ext>
            </a:extLst>
          </p:cNvPr>
          <p:cNvSpPr txBox="1"/>
          <p:nvPr/>
        </p:nvSpPr>
        <p:spPr>
          <a:xfrm>
            <a:off x="241605" y="968526"/>
            <a:ext cx="6796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En quelques chiffres au 22/07/2025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77D07D-4BD8-1C6C-C059-B4A4645FB264}"/>
              </a:ext>
            </a:extLst>
          </p:cNvPr>
          <p:cNvSpPr txBox="1"/>
          <p:nvPr/>
        </p:nvSpPr>
        <p:spPr>
          <a:xfrm>
            <a:off x="4173145" y="6437276"/>
            <a:ext cx="6796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* : 91 signalements demandés</a:t>
            </a:r>
          </a:p>
        </p:txBody>
      </p:sp>
    </p:spTree>
    <p:extLst>
      <p:ext uri="{BB962C8B-B14F-4D97-AF65-F5344CB8AC3E}">
        <p14:creationId xmlns:p14="http://schemas.microsoft.com/office/powerpoint/2010/main" val="11227740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2">
      <a:dk1>
        <a:sysClr val="windowText" lastClr="000000"/>
      </a:dk1>
      <a:lt1>
        <a:sysClr val="window" lastClr="FFFFFF"/>
      </a:lt1>
      <a:dk2>
        <a:srgbClr val="004B55"/>
      </a:dk2>
      <a:lt2>
        <a:srgbClr val="50898C"/>
      </a:lt2>
      <a:accent1>
        <a:srgbClr val="FFF3E7"/>
      </a:accent1>
      <a:accent2>
        <a:srgbClr val="808080"/>
      </a:accent2>
      <a:accent3>
        <a:srgbClr val="004B55"/>
      </a:accent3>
      <a:accent4>
        <a:srgbClr val="50898C"/>
      </a:accent4>
      <a:accent5>
        <a:srgbClr val="FFF3E7"/>
      </a:accent5>
      <a:accent6>
        <a:srgbClr val="808080"/>
      </a:accent6>
      <a:hlink>
        <a:srgbClr val="004B55"/>
      </a:hlink>
      <a:folHlink>
        <a:srgbClr val="50898C"/>
      </a:folHlink>
    </a:clrScheme>
    <a:fontScheme name="Personnalisé 11">
      <a:majorFont>
        <a:latin typeface="Archia Bold"/>
        <a:ea typeface=""/>
        <a:cs typeface=""/>
      </a:majorFont>
      <a:minorFont>
        <a:latin typeface="Arch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5b9d28-a2b3-4a0a-94bb-8cee786f56b0" xsi:nil="true"/>
    <lcf76f155ced4ddcb4097134ff3c332f xmlns="6bbf3c50-0b7e-4669-b448-5f01bdf07c7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11BF05AB0BE24AA9AE98A652CDF59D" ma:contentTypeVersion="15" ma:contentTypeDescription="Crée un document." ma:contentTypeScope="" ma:versionID="75bea7796c6166f57d5f28be0b59fcd8">
  <xsd:schema xmlns:xsd="http://www.w3.org/2001/XMLSchema" xmlns:xs="http://www.w3.org/2001/XMLSchema" xmlns:p="http://schemas.microsoft.com/office/2006/metadata/properties" xmlns:ns2="6bbf3c50-0b7e-4669-b448-5f01bdf07c74" xmlns:ns3="745b9d28-a2b3-4a0a-94bb-8cee786f56b0" targetNamespace="http://schemas.microsoft.com/office/2006/metadata/properties" ma:root="true" ma:fieldsID="9e208364dc8fe57e90214937bdb89ab0" ns2:_="" ns3:_="">
    <xsd:import namespace="6bbf3c50-0b7e-4669-b448-5f01bdf07c74"/>
    <xsd:import namespace="745b9d28-a2b3-4a0a-94bb-8cee786f56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bf3c50-0b7e-4669-b448-5f01bdf07c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133f71c8-3aa2-4c9d-a05d-74d1591e12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b9d28-a2b3-4a0a-94bb-8cee786f56b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59a4706-9f56-4e4e-b016-5e5b7187a10c}" ma:internalName="TaxCatchAll" ma:showField="CatchAllData" ma:web="745b9d28-a2b3-4a0a-94bb-8cee786f56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96A8A6-DF62-438B-B253-C770E293FC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0FF399-57F3-4A57-867E-D49FC0AD76CB}">
  <ds:schemaRefs>
    <ds:schemaRef ds:uri="6bbf3c50-0b7e-4669-b448-5f01bdf07c74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745b9d28-a2b3-4a0a-94bb-8cee786f56b0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DE33227-A531-4568-9E00-8B686D2172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bf3c50-0b7e-4669-b448-5f01bdf07c74"/>
    <ds:schemaRef ds:uri="745b9d28-a2b3-4a0a-94bb-8cee786f56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0005c6e-59cd-4451-9b8b-5be8197d5ecb}" enabled="1" method="Privileged" siteId="{be0be093-a2ad-444c-93d9-5626e83beef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3946</TotalTime>
  <Words>868</Words>
  <Application>Microsoft Office PowerPoint</Application>
  <PresentationFormat>Grand écran</PresentationFormat>
  <Paragraphs>315</Paragraphs>
  <Slides>25</Slides>
  <Notes>2</Notes>
  <HiddenSlides>1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5" baseType="lpstr">
      <vt:lpstr>Aptos Narrow</vt:lpstr>
      <vt:lpstr>Archia</vt:lpstr>
      <vt:lpstr>Archia Bold</vt:lpstr>
      <vt:lpstr>Archia Light</vt:lpstr>
      <vt:lpstr>Archia Medium</vt:lpstr>
      <vt:lpstr>Arial</vt:lpstr>
      <vt:lpstr>Calibri</vt:lpstr>
      <vt:lpstr>Comic Sans MS</vt:lpstr>
      <vt:lpstr>Wingdings</vt:lpstr>
      <vt:lpstr>Thème Office</vt:lpstr>
      <vt:lpstr>Présentation PowerPoint</vt:lpstr>
      <vt:lpstr>Sommaire:</vt:lpstr>
      <vt:lpstr>1.</vt:lpstr>
      <vt:lpstr>1/Les modalités du marché</vt:lpstr>
      <vt:lpstr>Notre Organisation d’Agence</vt:lpstr>
      <vt:lpstr>2.</vt:lpstr>
      <vt:lpstr>2-1/ Prestations réalisées : coups de propre</vt:lpstr>
      <vt:lpstr>2-1/ Prestation réalisées : coups de propre</vt:lpstr>
      <vt:lpstr>2-1/ Prestations réalisées : ordre de service</vt:lpstr>
      <vt:lpstr>2-2/ Planning prévisionnel</vt:lpstr>
      <vt:lpstr>2-2/ Planning d’exécution</vt:lpstr>
      <vt:lpstr>Présentation PowerPoint</vt:lpstr>
      <vt:lpstr>2-3/ Moyens humains et matériels</vt:lpstr>
      <vt:lpstr>2-4/ Difficultés rencontrées</vt:lpstr>
      <vt:lpstr>2-4/ Difficultés rencontrées</vt:lpstr>
      <vt:lpstr>2-4/ Difficultés rencontrées</vt:lpstr>
      <vt:lpstr>3.</vt:lpstr>
      <vt:lpstr>3-1/ TGAP</vt:lpstr>
      <vt:lpstr>4.</vt:lpstr>
      <vt:lpstr>4-1/ Facture 1er trimestre</vt:lpstr>
      <vt:lpstr>4-2/ Reste à facturer</vt:lpstr>
      <vt:lpstr>5.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Marilyn Horta-Marques</dc:creator>
  <cp:lastModifiedBy>KASSI, Koffi (TERSEN)</cp:lastModifiedBy>
  <cp:revision>124</cp:revision>
  <cp:lastPrinted>2024-11-25T14:24:38Z</cp:lastPrinted>
  <dcterms:created xsi:type="dcterms:W3CDTF">2021-06-30T08:50:56Z</dcterms:created>
  <dcterms:modified xsi:type="dcterms:W3CDTF">2025-09-08T09:00:31Z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0x0101008511BF05AB0BE24AA9AE98A652CDF59D</vt:lpwstr>
  </property>
  <property fmtid="{D5CDD505-2E9C-101B-9397-08002B2CF9AE}" pid="3" name="MediaServiceImageTags">
    <vt:lpwstr/>
  </property>
  <property fmtid="{D5CDD505-2E9C-101B-9397-08002B2CF9AE}" pid="4" name="MSIP_Label_df64902a-104a-4642-a461-a3d9eb3752f4_Enabled">
    <vt:lpwstr>true</vt:lpwstr>
  </property>
  <property fmtid="{D5CDD505-2E9C-101B-9397-08002B2CF9AE}" pid="5" name="MSIP_Label_df64902a-104a-4642-a461-a3d9eb3752f4_SetDate">
    <vt:lpwstr>2024-11-25T14:30:52Z</vt:lpwstr>
  </property>
  <property fmtid="{D5CDD505-2E9C-101B-9397-08002B2CF9AE}" pid="6" name="MSIP_Label_df64902a-104a-4642-a461-a3d9eb3752f4_Method">
    <vt:lpwstr>Standard</vt:lpwstr>
  </property>
  <property fmtid="{D5CDD505-2E9C-101B-9397-08002B2CF9AE}" pid="7" name="MSIP_Label_df64902a-104a-4642-a461-a3d9eb3752f4_Name">
    <vt:lpwstr>C2 - COLAS GROUP INTERNAL</vt:lpwstr>
  </property>
  <property fmtid="{D5CDD505-2E9C-101B-9397-08002B2CF9AE}" pid="8" name="MSIP_Label_df64902a-104a-4642-a461-a3d9eb3752f4_SiteId">
    <vt:lpwstr>be0be093-a2ad-444c-93d9-5626e83beefc</vt:lpwstr>
  </property>
  <property fmtid="{D5CDD505-2E9C-101B-9397-08002B2CF9AE}" pid="9" name="MSIP_Label_df64902a-104a-4642-a461-a3d9eb3752f4_ActionId">
    <vt:lpwstr>6c4f4502-e48d-4939-9ca9-0a5a4a00d25b</vt:lpwstr>
  </property>
  <property fmtid="{D5CDD505-2E9C-101B-9397-08002B2CF9AE}" pid="10" name="MSIP_Label_df64902a-104a-4642-a461-a3d9eb3752f4_ContentBits">
    <vt:lpwstr>2</vt:lpwstr>
  </property>
  <property fmtid="{D5CDD505-2E9C-101B-9397-08002B2CF9AE}" pid="11" name="MSIP_Label_06b95ba9-d50e-4074-b623-0a9711dc916f_Enabled">
    <vt:lpwstr>true</vt:lpwstr>
  </property>
  <property fmtid="{D5CDD505-2E9C-101B-9397-08002B2CF9AE}" pid="12" name="MSIP_Label_06b95ba9-d50e-4074-b623-0a9711dc916f_ActionId">
    <vt:lpwstr>3c874cb9-304b-40ce-a849-2085f7728d3e</vt:lpwstr>
  </property>
  <property fmtid="{D5CDD505-2E9C-101B-9397-08002B2CF9AE}" pid="13" name="MSIP_Label_06b95ba9-d50e-4074-b623-0a9711dc916f_SetDate">
    <vt:lpwstr>2022-10-03T09:32:30Z</vt:lpwstr>
  </property>
  <property fmtid="{D5CDD505-2E9C-101B-9397-08002B2CF9AE}" pid="14" name="MSIP_Label_06b95ba9-d50e-4074-b623-0a9711dc916f_ContentBits">
    <vt:lpwstr>0</vt:lpwstr>
  </property>
  <property fmtid="{D5CDD505-2E9C-101B-9397-08002B2CF9AE}" pid="15" name="MSIP_Label_06b95ba9-d50e-4074-b623-0a9711dc916f_SiteId">
    <vt:lpwstr>be0be093-a2ad-444c-93d9-5626e83beefc</vt:lpwstr>
  </property>
  <property fmtid="{D5CDD505-2E9C-101B-9397-08002B2CF9AE}" pid="16" name="MSIP_Label_06b95ba9-d50e-4074-b623-0a9711dc916f_Method">
    <vt:lpwstr>Standard</vt:lpwstr>
  </property>
  <property fmtid="{D5CDD505-2E9C-101B-9397-08002B2CF9AE}" pid="17" name="MSIP_Label_06b95ba9-d50e-4074-b623-0a9711dc916f_Name">
    <vt:lpwstr>[Public]</vt:lpwstr>
  </property>
</Properties>
</file>