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98" r:id="rId5"/>
    <p:sldId id="320" r:id="rId6"/>
    <p:sldId id="293" r:id="rId7"/>
    <p:sldId id="360" r:id="rId8"/>
    <p:sldId id="308" r:id="rId9"/>
    <p:sldId id="351" r:id="rId10"/>
    <p:sldId id="358" r:id="rId11"/>
    <p:sldId id="356" r:id="rId12"/>
    <p:sldId id="359" r:id="rId13"/>
    <p:sldId id="332" r:id="rId14"/>
    <p:sldId id="353" r:id="rId15"/>
    <p:sldId id="355" r:id="rId16"/>
    <p:sldId id="357" r:id="rId17"/>
    <p:sldId id="323" r:id="rId18"/>
    <p:sldId id="350" r:id="rId19"/>
    <p:sldId id="335" r:id="rId20"/>
    <p:sldId id="343" r:id="rId21"/>
    <p:sldId id="344" r:id="rId22"/>
    <p:sldId id="334" r:id="rId23"/>
    <p:sldId id="271" r:id="rId24"/>
  </p:sldIdLst>
  <p:sldSz cx="12192000" cy="6858000"/>
  <p:notesSz cx="6800850" cy="99329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8B16AF7E-4CF0-4AF3-896D-E6CA86E0D0D7}">
          <p14:sldIdLst>
            <p14:sldId id="298"/>
            <p14:sldId id="320"/>
            <p14:sldId id="293"/>
            <p14:sldId id="360"/>
            <p14:sldId id="308"/>
            <p14:sldId id="351"/>
            <p14:sldId id="358"/>
            <p14:sldId id="356"/>
            <p14:sldId id="359"/>
            <p14:sldId id="332"/>
            <p14:sldId id="353"/>
            <p14:sldId id="355"/>
            <p14:sldId id="357"/>
            <p14:sldId id="323"/>
            <p14:sldId id="350"/>
            <p14:sldId id="335"/>
          </p14:sldIdLst>
        </p14:section>
        <p14:section name="Section sans titre" id="{3A6F9C9C-D9E7-4967-A395-59B59CEEEC2C}">
          <p14:sldIdLst>
            <p14:sldId id="343"/>
            <p14:sldId id="344"/>
            <p14:sldId id="334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1B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572" y="7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olase4-my.sharepoint.com/personal/kassik1_colas_com/Documents/SIGIDURS%20RAPPORT%20MENSU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lase4-my.sharepoint.com/personal/kassik1_colas_com/Documents/SIGIDURS%20RAPPORT%20MENSU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fr-FR"/>
              <a:t>TONNAGE CP PAR CATEGORIES DE DECHETS</a:t>
            </a:r>
          </a:p>
        </c:rich>
      </c:tx>
      <c:layout>
        <c:manualLayout>
          <c:xMode val="edge"/>
          <c:yMode val="edge"/>
          <c:x val="0.3238843776958244"/>
          <c:y val="8.388678058829071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5.0409283255177517E-2"/>
          <c:y val="7.1585503418703442E-2"/>
          <c:w val="0.93015437077786423"/>
          <c:h val="0.799748396153918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'Tonnages par déchets CP'!$B$1</c:f>
              <c:strCache>
                <c:ptCount val="1"/>
                <c:pt idx="0">
                  <c:v>Gravats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CP'!$B$2:$B$6</c:f>
              <c:numCache>
                <c:formatCode>General</c:formatCode>
                <c:ptCount val="5"/>
                <c:pt idx="0">
                  <c:v>7.08</c:v>
                </c:pt>
                <c:pt idx="1">
                  <c:v>20.28</c:v>
                </c:pt>
                <c:pt idx="2">
                  <c:v>15.36</c:v>
                </c:pt>
                <c:pt idx="3">
                  <c:v>21.96</c:v>
                </c:pt>
                <c:pt idx="4">
                  <c:v>17.64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13-45DC-9CA9-C3570191166A}"/>
            </c:ext>
          </c:extLst>
        </c:ser>
        <c:ser>
          <c:idx val="1"/>
          <c:order val="1"/>
          <c:tx>
            <c:strRef>
              <c:f>'Tonnages par déchets CP'!$C$1</c:f>
              <c:strCache>
                <c:ptCount val="1"/>
                <c:pt idx="0">
                  <c:v>Bois</c:v>
                </c:pt>
              </c:strCache>
            </c:strRef>
          </c:tx>
          <c:spPr>
            <a:solidFill>
              <a:schemeClr val="accent1">
                <a:lumMod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CP'!$C$2:$C$6</c:f>
              <c:numCache>
                <c:formatCode>General</c:formatCode>
                <c:ptCount val="5"/>
                <c:pt idx="0">
                  <c:v>2.44</c:v>
                </c:pt>
                <c:pt idx="1">
                  <c:v>11.48</c:v>
                </c:pt>
                <c:pt idx="2">
                  <c:v>4.5</c:v>
                </c:pt>
                <c:pt idx="3">
                  <c:v>0</c:v>
                </c:pt>
                <c:pt idx="4">
                  <c:v>4.24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13-45DC-9CA9-C3570191166A}"/>
            </c:ext>
          </c:extLst>
        </c:ser>
        <c:ser>
          <c:idx val="2"/>
          <c:order val="2"/>
          <c:tx>
            <c:strRef>
              <c:f>'Tonnages par déchets CP'!$D$1</c:f>
              <c:strCache>
                <c:ptCount val="1"/>
                <c:pt idx="0">
                  <c:v>Pneu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CP'!$D$2:$D$6</c:f>
              <c:numCache>
                <c:formatCode>General</c:formatCode>
                <c:ptCount val="5"/>
                <c:pt idx="0">
                  <c:v>0.86</c:v>
                </c:pt>
                <c:pt idx="1">
                  <c:v>2.08</c:v>
                </c:pt>
                <c:pt idx="2">
                  <c:v>0</c:v>
                </c:pt>
                <c:pt idx="3">
                  <c:v>1.64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13-45DC-9CA9-C3570191166A}"/>
            </c:ext>
          </c:extLst>
        </c:ser>
        <c:ser>
          <c:idx val="3"/>
          <c:order val="3"/>
          <c:tx>
            <c:strRef>
              <c:f>'Tonnages par déchets CP'!$E$1</c:f>
              <c:strCache>
                <c:ptCount val="1"/>
                <c:pt idx="0">
                  <c:v>Encombrants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CP'!$E$2:$E$6</c:f>
              <c:numCache>
                <c:formatCode>General</c:formatCode>
                <c:ptCount val="5"/>
                <c:pt idx="0">
                  <c:v>1.1000000000000001</c:v>
                </c:pt>
                <c:pt idx="1">
                  <c:v>0</c:v>
                </c:pt>
                <c:pt idx="2">
                  <c:v>1.58</c:v>
                </c:pt>
                <c:pt idx="3">
                  <c:v>3.3</c:v>
                </c:pt>
                <c:pt idx="4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13-45DC-9CA9-C3570191166A}"/>
            </c:ext>
          </c:extLst>
        </c:ser>
        <c:ser>
          <c:idx val="4"/>
          <c:order val="4"/>
          <c:tx>
            <c:strRef>
              <c:f>'Tonnages par déchets CP'!$F$1</c:f>
              <c:strCache>
                <c:ptCount val="1"/>
                <c:pt idx="0">
                  <c:v>DIB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CP'!$F$2:$F$6</c:f>
              <c:numCache>
                <c:formatCode>General</c:formatCode>
                <c:ptCount val="5"/>
                <c:pt idx="0">
                  <c:v>0</c:v>
                </c:pt>
                <c:pt idx="1">
                  <c:v>9.6</c:v>
                </c:pt>
                <c:pt idx="2">
                  <c:v>30.6</c:v>
                </c:pt>
                <c:pt idx="3">
                  <c:v>36.619999999999997</c:v>
                </c:pt>
                <c:pt idx="4">
                  <c:v>12.08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13-45DC-9CA9-C3570191166A}"/>
            </c:ext>
          </c:extLst>
        </c:ser>
        <c:ser>
          <c:idx val="5"/>
          <c:order val="5"/>
          <c:tx>
            <c:strRef>
              <c:f>'Tonnages par déchets CP'!$G$1</c:f>
              <c:strCache>
                <c:ptCount val="1"/>
                <c:pt idx="0">
                  <c:v>Déchets dangereux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CP'!$G$2:$G$6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613-45DC-9CA9-C3570191166A}"/>
            </c:ext>
          </c:extLst>
        </c:ser>
        <c:ser>
          <c:idx val="6"/>
          <c:order val="6"/>
          <c:tx>
            <c:strRef>
              <c:f>'Tonnages par déchets CP'!$H$1</c:f>
              <c:strCache>
                <c:ptCount val="1"/>
                <c:pt idx="0">
                  <c:v>DEEE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CP'!$H$2:$H$6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613-45DC-9CA9-C3570191166A}"/>
            </c:ext>
          </c:extLst>
        </c:ser>
        <c:ser>
          <c:idx val="7"/>
          <c:order val="7"/>
          <c:tx>
            <c:strRef>
              <c:f>'Tonnages par déchets CP'!$I$1</c:f>
              <c:strCache>
                <c:ptCount val="1"/>
                <c:pt idx="0">
                  <c:v>Plâtre</c:v>
                </c:pt>
              </c:strCache>
            </c:strRef>
          </c:tx>
          <c:spPr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CP'!$I$2:$I$6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0.96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613-45DC-9CA9-C3570191166A}"/>
            </c:ext>
          </c:extLst>
        </c:ser>
        <c:ser>
          <c:idx val="8"/>
          <c:order val="8"/>
          <c:tx>
            <c:strRef>
              <c:f>'Tonnages par déchets CP'!$J$1</c:f>
              <c:strCache>
                <c:ptCount val="1"/>
                <c:pt idx="0">
                  <c:v>Végétaux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CP'!$J$2:$J$6</c:f>
              <c:numCache>
                <c:formatCode>General</c:formatCode>
                <c:ptCount val="5"/>
                <c:pt idx="0">
                  <c:v>0</c:v>
                </c:pt>
                <c:pt idx="1">
                  <c:v>8.0399999999999991</c:v>
                </c:pt>
                <c:pt idx="2">
                  <c:v>9.34</c:v>
                </c:pt>
                <c:pt idx="3">
                  <c:v>16.78</c:v>
                </c:pt>
                <c:pt idx="4">
                  <c:v>21.04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613-45DC-9CA9-C3570191166A}"/>
            </c:ext>
          </c:extLst>
        </c:ser>
        <c:ser>
          <c:idx val="9"/>
          <c:order val="9"/>
          <c:tx>
            <c:strRef>
              <c:f>'Tonnages par déchets CP'!$K$1</c:f>
              <c:strCache>
                <c:ptCount val="1"/>
                <c:pt idx="0">
                  <c:v>Pneus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CP'!$K$2:$K$6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613-45DC-9CA9-C3570191166A}"/>
            </c:ext>
          </c:extLst>
        </c:ser>
        <c:ser>
          <c:idx val="10"/>
          <c:order val="10"/>
          <c:tx>
            <c:strRef>
              <c:f>'Tonnages par déchets CP'!$L$1</c:f>
              <c:strCache>
                <c:ptCount val="1"/>
                <c:pt idx="0">
                  <c:v>Déchets de chantier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CP'!$A$2:$A$6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CP'!$L$2:$L$6</c:f>
              <c:numCache>
                <c:formatCode>General</c:formatCode>
                <c:ptCount val="5"/>
                <c:pt idx="0">
                  <c:v>2.74</c:v>
                </c:pt>
                <c:pt idx="1">
                  <c:v>27.38</c:v>
                </c:pt>
                <c:pt idx="2">
                  <c:v>1.48</c:v>
                </c:pt>
                <c:pt idx="3">
                  <c:v>32.659999999999997</c:v>
                </c:pt>
                <c:pt idx="4">
                  <c:v>20.18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613-45DC-9CA9-C357019116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61116271"/>
        <c:axId val="1961115791"/>
      </c:barChart>
      <c:catAx>
        <c:axId val="19611162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61115791"/>
        <c:crosses val="autoZero"/>
        <c:auto val="1"/>
        <c:lblAlgn val="ctr"/>
        <c:lblOffset val="100"/>
        <c:noMultiLvlLbl val="0"/>
      </c:catAx>
      <c:valAx>
        <c:axId val="1961115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61116271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8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fr-FR"/>
              <a:t>TONNAGE OS PAR CATEGORIE DE DECHETS</a:t>
            </a:r>
          </a:p>
        </c:rich>
      </c:tx>
      <c:layout>
        <c:manualLayout>
          <c:xMode val="edge"/>
          <c:yMode val="edge"/>
          <c:x val="0.33446844869367942"/>
          <c:y val="1.96511288124920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'Tonnages par déchets OS'!$B$1</c:f>
              <c:strCache>
                <c:ptCount val="1"/>
                <c:pt idx="0">
                  <c:v>Gravats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OS'!$B$2:$B$6</c:f>
              <c:numCache>
                <c:formatCode>General</c:formatCode>
                <c:ptCount val="5"/>
                <c:pt idx="0">
                  <c:v>0</c:v>
                </c:pt>
                <c:pt idx="1">
                  <c:v>5.24</c:v>
                </c:pt>
                <c:pt idx="2">
                  <c:v>6.06</c:v>
                </c:pt>
                <c:pt idx="3">
                  <c:v>21.919999999999995</c:v>
                </c:pt>
                <c:pt idx="4">
                  <c:v>20.86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4D-41D1-96BD-92CE4CD4AAD6}"/>
            </c:ext>
          </c:extLst>
        </c:ser>
        <c:ser>
          <c:idx val="1"/>
          <c:order val="1"/>
          <c:tx>
            <c:strRef>
              <c:f>'Tonnages par déchets OS'!$C$1</c:f>
              <c:strCache>
                <c:ptCount val="1"/>
                <c:pt idx="0">
                  <c:v>Bois</c:v>
                </c:pt>
              </c:strCache>
            </c:strRef>
          </c:tx>
          <c:spPr>
            <a:solidFill>
              <a:schemeClr val="accent1">
                <a:lumMod val="1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OS'!$C$2:$C$6</c:f>
              <c:numCache>
                <c:formatCode>General</c:formatCode>
                <c:ptCount val="5"/>
                <c:pt idx="0">
                  <c:v>0</c:v>
                </c:pt>
                <c:pt idx="1">
                  <c:v>1.1800000000000002</c:v>
                </c:pt>
                <c:pt idx="2">
                  <c:v>1.28</c:v>
                </c:pt>
                <c:pt idx="3">
                  <c:v>2.68</c:v>
                </c:pt>
                <c:pt idx="4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4D-41D1-96BD-92CE4CD4AAD6}"/>
            </c:ext>
          </c:extLst>
        </c:ser>
        <c:ser>
          <c:idx val="2"/>
          <c:order val="2"/>
          <c:tx>
            <c:strRef>
              <c:f>'Tonnages par déchets OS'!$D$1</c:f>
              <c:strCache>
                <c:ptCount val="1"/>
                <c:pt idx="0">
                  <c:v>Pneu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OS'!$D$2:$D$6</c:f>
              <c:numCache>
                <c:formatCode>General</c:formatCode>
                <c:ptCount val="5"/>
                <c:pt idx="0">
                  <c:v>0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4D-41D1-96BD-92CE4CD4AAD6}"/>
            </c:ext>
          </c:extLst>
        </c:ser>
        <c:ser>
          <c:idx val="3"/>
          <c:order val="3"/>
          <c:tx>
            <c:strRef>
              <c:f>'Tonnages par déchets OS'!$E$1</c:f>
              <c:strCache>
                <c:ptCount val="1"/>
                <c:pt idx="0">
                  <c:v>Encombrants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OS'!$E$2:$E$6</c:f>
              <c:numCache>
                <c:formatCode>General</c:formatCode>
                <c:ptCount val="5"/>
                <c:pt idx="0">
                  <c:v>0</c:v>
                </c:pt>
                <c:pt idx="1">
                  <c:v>0.06</c:v>
                </c:pt>
                <c:pt idx="2">
                  <c:v>0.22</c:v>
                </c:pt>
                <c:pt idx="3">
                  <c:v>5.04</c:v>
                </c:pt>
                <c:pt idx="4">
                  <c:v>3.38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4D-41D1-96BD-92CE4CD4AAD6}"/>
            </c:ext>
          </c:extLst>
        </c:ser>
        <c:ser>
          <c:idx val="4"/>
          <c:order val="4"/>
          <c:tx>
            <c:strRef>
              <c:f>'Tonnages par déchets OS'!$F$1</c:f>
              <c:strCache>
                <c:ptCount val="1"/>
                <c:pt idx="0">
                  <c:v>DIB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OS'!$F$2:$F$6</c:f>
              <c:numCache>
                <c:formatCode>General</c:formatCode>
                <c:ptCount val="5"/>
                <c:pt idx="0">
                  <c:v>0</c:v>
                </c:pt>
                <c:pt idx="1">
                  <c:v>5.14</c:v>
                </c:pt>
                <c:pt idx="2">
                  <c:v>10.08</c:v>
                </c:pt>
                <c:pt idx="3">
                  <c:v>22.08</c:v>
                </c:pt>
                <c:pt idx="4">
                  <c:v>19.66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4D-41D1-96BD-92CE4CD4AAD6}"/>
            </c:ext>
          </c:extLst>
        </c:ser>
        <c:ser>
          <c:idx val="5"/>
          <c:order val="5"/>
          <c:tx>
            <c:strRef>
              <c:f>'Tonnages par déchets OS'!$G$1</c:f>
              <c:strCache>
                <c:ptCount val="1"/>
                <c:pt idx="0">
                  <c:v>Déchets dangereux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OS'!$G$2:$G$6</c:f>
              <c:numCache>
                <c:formatCode>General</c:formatCode>
                <c:ptCount val="5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E4D-41D1-96BD-92CE4CD4AAD6}"/>
            </c:ext>
          </c:extLst>
        </c:ser>
        <c:ser>
          <c:idx val="6"/>
          <c:order val="6"/>
          <c:tx>
            <c:strRef>
              <c:f>'Tonnages par déchets OS'!$H$1</c:f>
              <c:strCache>
                <c:ptCount val="1"/>
                <c:pt idx="0">
                  <c:v>DEEE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OS'!$H$2:$H$6</c:f>
              <c:numCache>
                <c:formatCode>General</c:formatCode>
                <c:ptCount val="5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E4D-41D1-96BD-92CE4CD4AAD6}"/>
            </c:ext>
          </c:extLst>
        </c:ser>
        <c:ser>
          <c:idx val="7"/>
          <c:order val="7"/>
          <c:tx>
            <c:strRef>
              <c:f>'Tonnages par déchets OS'!$I$1</c:f>
              <c:strCache>
                <c:ptCount val="1"/>
                <c:pt idx="0">
                  <c:v>Plâtre</c:v>
                </c:pt>
              </c:strCache>
            </c:strRef>
          </c:tx>
          <c:spPr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OS'!$I$2:$I$6</c:f>
              <c:numCache>
                <c:formatCode>General</c:formatCode>
                <c:ptCount val="5"/>
                <c:pt idx="0">
                  <c:v>0</c:v>
                </c:pt>
                <c:pt idx="1">
                  <c:v>0.94</c:v>
                </c:pt>
                <c:pt idx="2">
                  <c:v>0.24000000000000002</c:v>
                </c:pt>
                <c:pt idx="3">
                  <c:v>0.79999999999999993</c:v>
                </c:pt>
                <c:pt idx="4">
                  <c:v>1.85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E4D-41D1-96BD-92CE4CD4AAD6}"/>
            </c:ext>
          </c:extLst>
        </c:ser>
        <c:ser>
          <c:idx val="8"/>
          <c:order val="8"/>
          <c:tx>
            <c:strRef>
              <c:f>'Tonnages par déchets OS'!$J$1</c:f>
              <c:strCache>
                <c:ptCount val="1"/>
                <c:pt idx="0">
                  <c:v>Végétaux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OS'!$J$2:$J$6</c:f>
              <c:numCache>
                <c:formatCode>General</c:formatCode>
                <c:ptCount val="5"/>
                <c:pt idx="0">
                  <c:v>0</c:v>
                </c:pt>
                <c:pt idx="1">
                  <c:v>1.78</c:v>
                </c:pt>
                <c:pt idx="2">
                  <c:v>1.3599999999999999</c:v>
                </c:pt>
                <c:pt idx="3">
                  <c:v>12.34</c:v>
                </c:pt>
                <c:pt idx="4">
                  <c:v>3.26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E4D-41D1-96BD-92CE4CD4AAD6}"/>
            </c:ext>
          </c:extLst>
        </c:ser>
        <c:ser>
          <c:idx val="9"/>
          <c:order val="9"/>
          <c:tx>
            <c:strRef>
              <c:f>'Tonnages par déchets OS'!$K$1</c:f>
              <c:strCache>
                <c:ptCount val="1"/>
                <c:pt idx="0">
                  <c:v>Pneus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OS'!$K$2:$K$6</c:f>
              <c:numCache>
                <c:formatCode>General</c:formatCode>
                <c:ptCount val="5"/>
                <c:pt idx="0">
                  <c:v>0</c:v>
                </c:pt>
                <c:pt idx="1">
                  <c:v>0.12</c:v>
                </c:pt>
                <c:pt idx="2">
                  <c:v>0.04</c:v>
                </c:pt>
                <c:pt idx="3">
                  <c:v>0.8600000000000001</c:v>
                </c:pt>
                <c:pt idx="4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E4D-41D1-96BD-92CE4CD4AAD6}"/>
            </c:ext>
          </c:extLst>
        </c:ser>
        <c:ser>
          <c:idx val="10"/>
          <c:order val="10"/>
          <c:tx>
            <c:strRef>
              <c:f>'Tonnages par déchets OS'!$L$1</c:f>
              <c:strCache>
                <c:ptCount val="1"/>
                <c:pt idx="0">
                  <c:v>Déchets de chantier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OS'!$L$2:$L$6</c:f>
              <c:numCache>
                <c:formatCode>General</c:formatCode>
                <c:ptCount val="5"/>
                <c:pt idx="0">
                  <c:v>0</c:v>
                </c:pt>
                <c:pt idx="1">
                  <c:v>8.48</c:v>
                </c:pt>
                <c:pt idx="2">
                  <c:v>0.2</c:v>
                </c:pt>
                <c:pt idx="3">
                  <c:v>22.580000000000002</c:v>
                </c:pt>
                <c:pt idx="4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E4D-41D1-96BD-92CE4CD4AAD6}"/>
            </c:ext>
          </c:extLst>
        </c:ser>
        <c:ser>
          <c:idx val="11"/>
          <c:order val="11"/>
          <c:tx>
            <c:strRef>
              <c:f>'Tonnages par déchets OS'!$M$1</c:f>
              <c:strCache>
                <c:ptCount val="1"/>
                <c:pt idx="0">
                  <c:v>Cartons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OS'!$M$2:$M$6</c:f>
              <c:numCache>
                <c:formatCode>General</c:formatCode>
                <c:ptCount val="5"/>
                <c:pt idx="0">
                  <c:v>0</c:v>
                </c:pt>
                <c:pt idx="1">
                  <c:v>0.2</c:v>
                </c:pt>
                <c:pt idx="2">
                  <c:v>0.26</c:v>
                </c:pt>
                <c:pt idx="3">
                  <c:v>1.2200000000000002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E4D-41D1-96BD-92CE4CD4AAD6}"/>
            </c:ext>
          </c:extLst>
        </c:ser>
        <c:ser>
          <c:idx val="12"/>
          <c:order val="12"/>
          <c:tx>
            <c:strRef>
              <c:f>'Tonnages par déchets OS'!$N$1</c:f>
              <c:strCache>
                <c:ptCount val="1"/>
                <c:pt idx="0">
                  <c:v>DEEE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OS'!$N$2:$N$6</c:f>
              <c:numCache>
                <c:formatCode>General</c:formatCode>
                <c:ptCount val="5"/>
                <c:pt idx="0">
                  <c:v>0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4D-41D1-96BD-92CE4CD4AAD6}"/>
            </c:ext>
          </c:extLst>
        </c:ser>
        <c:ser>
          <c:idx val="13"/>
          <c:order val="13"/>
          <c:tx>
            <c:strRef>
              <c:f>'Tonnages par déchets OS'!$O$1</c:f>
              <c:strCache>
                <c:ptCount val="1"/>
                <c:pt idx="0">
                  <c:v>Ferrailles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'Tonnages par déchets OS'!$A$2:$A$6</c:f>
              <c:strCache>
                <c:ptCount val="5"/>
                <c:pt idx="0">
                  <c:v>Mai 2025</c:v>
                </c:pt>
                <c:pt idx="1">
                  <c:v>Juin 2025</c:v>
                </c:pt>
                <c:pt idx="2">
                  <c:v>Juillet 2025</c:v>
                </c:pt>
                <c:pt idx="3">
                  <c:v>Août 2025</c:v>
                </c:pt>
                <c:pt idx="4">
                  <c:v>Septembre 2025</c:v>
                </c:pt>
              </c:strCache>
            </c:strRef>
          </c:cat>
          <c:val>
            <c:numRef>
              <c:f>'Tonnages par déchets OS'!$O$2:$O$6</c:f>
              <c:numCache>
                <c:formatCode>General</c:formatCode>
                <c:ptCount val="5"/>
                <c:pt idx="0">
                  <c:v>0</c:v>
                </c:pt>
                <c:pt idx="3">
                  <c:v>0.28000000000000003</c:v>
                </c:pt>
                <c:pt idx="4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E4D-41D1-96BD-92CE4CD4A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49686751"/>
        <c:axId val="324202159"/>
      </c:barChart>
      <c:catAx>
        <c:axId val="19496867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4202159"/>
        <c:crosses val="autoZero"/>
        <c:auto val="1"/>
        <c:lblAlgn val="ctr"/>
        <c:lblOffset val="100"/>
        <c:noMultiLvlLbl val="0"/>
      </c:catAx>
      <c:valAx>
        <c:axId val="324202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49686751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8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05E52-C6A3-4F01-AD5B-2BB0BD8C54C6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195BBB-F0E4-4511-8D8C-EB1277DE035A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47D8096A-8208-4554-8438-AF4B2272058C}" type="parTrans" cxnId="{43B9027B-5A9E-4A5A-B4AB-F6D4E5EF0562}">
      <dgm:prSet/>
      <dgm:spPr/>
      <dgm:t>
        <a:bodyPr/>
        <a:lstStyle/>
        <a:p>
          <a:endParaRPr lang="en-US"/>
        </a:p>
      </dgm:t>
    </dgm:pt>
    <dgm:pt modelId="{6662B549-1C22-4CD8-AD60-99E9D0560DD4}" type="sibTrans" cxnId="{43B9027B-5A9E-4A5A-B4AB-F6D4E5EF0562}">
      <dgm:prSet/>
      <dgm:spPr/>
      <dgm:t>
        <a:bodyPr/>
        <a:lstStyle/>
        <a:p>
          <a:endParaRPr lang="en-US"/>
        </a:p>
      </dgm:t>
    </dgm:pt>
    <dgm:pt modelId="{C5D1168F-9776-47F7-B3E7-D6F20BFC9D10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C0D896FE-6AC1-4536-97D4-E6488B3A7942}" type="parTrans" cxnId="{6BDCBBED-F61E-4DDE-920C-D96393F4F3D0}">
      <dgm:prSet/>
      <dgm:spPr/>
      <dgm:t>
        <a:bodyPr/>
        <a:lstStyle/>
        <a:p>
          <a:endParaRPr lang="en-US"/>
        </a:p>
      </dgm:t>
    </dgm:pt>
    <dgm:pt modelId="{F07A1262-FA0E-4DC0-BFF7-AAA7C6C9856A}" type="sibTrans" cxnId="{6BDCBBED-F61E-4DDE-920C-D96393F4F3D0}">
      <dgm:prSet/>
      <dgm:spPr/>
      <dgm:t>
        <a:bodyPr/>
        <a:lstStyle/>
        <a:p>
          <a:endParaRPr lang="en-US"/>
        </a:p>
      </dgm:t>
    </dgm:pt>
    <dgm:pt modelId="{DC7F0709-98EB-40D2-802A-1D65606B74A4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F8A6D5F1-1C3E-44E1-9070-66006132F0DD}" type="parTrans" cxnId="{ACEFD757-0309-4C5C-9538-078E5DF3EBEA}">
      <dgm:prSet/>
      <dgm:spPr/>
      <dgm:t>
        <a:bodyPr/>
        <a:lstStyle/>
        <a:p>
          <a:endParaRPr lang="en-US"/>
        </a:p>
      </dgm:t>
    </dgm:pt>
    <dgm:pt modelId="{11C702C4-E3BD-4838-9027-D2600E89BDC5}" type="sibTrans" cxnId="{ACEFD757-0309-4C5C-9538-078E5DF3EBEA}">
      <dgm:prSet/>
      <dgm:spPr/>
      <dgm:t>
        <a:bodyPr/>
        <a:lstStyle/>
        <a:p>
          <a:endParaRPr lang="en-US"/>
        </a:p>
      </dgm:t>
    </dgm:pt>
    <dgm:pt modelId="{9469D2FB-003F-44E3-A674-C7768BC56C30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37D8E89B-0C20-43E1-96BC-B63B6F8291B3}" type="parTrans" cxnId="{CB63F719-0D4C-49DF-BBA0-90E12D5AF2CD}">
      <dgm:prSet/>
      <dgm:spPr/>
      <dgm:t>
        <a:bodyPr/>
        <a:lstStyle/>
        <a:p>
          <a:endParaRPr lang="en-US"/>
        </a:p>
      </dgm:t>
    </dgm:pt>
    <dgm:pt modelId="{75C75168-DF4D-4CBD-A8D0-04836C5EBC34}" type="sibTrans" cxnId="{CB63F719-0D4C-49DF-BBA0-90E12D5AF2CD}">
      <dgm:prSet/>
      <dgm:spPr/>
      <dgm:t>
        <a:bodyPr/>
        <a:lstStyle/>
        <a:p>
          <a:endParaRPr lang="en-US"/>
        </a:p>
      </dgm:t>
    </dgm:pt>
    <dgm:pt modelId="{FA380501-C7D0-484C-BBD5-9B9F06F3F0D3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FDEF4679-A4BB-41F4-B5B0-CCEC828B4720}" type="parTrans" cxnId="{EA4E7FC2-A9E9-4F23-94AA-90D28729EE45}">
      <dgm:prSet/>
      <dgm:spPr/>
      <dgm:t>
        <a:bodyPr/>
        <a:lstStyle/>
        <a:p>
          <a:endParaRPr lang="en-US"/>
        </a:p>
      </dgm:t>
    </dgm:pt>
    <dgm:pt modelId="{E9F39BD1-F52A-43AB-A505-A49E6A027A20}" type="sibTrans" cxnId="{EA4E7FC2-A9E9-4F23-94AA-90D28729EE45}">
      <dgm:prSet/>
      <dgm:spPr/>
      <dgm:t>
        <a:bodyPr/>
        <a:lstStyle/>
        <a:p>
          <a:endParaRPr lang="en-US"/>
        </a:p>
      </dgm:t>
    </dgm:pt>
    <dgm:pt modelId="{3F0A6540-CB74-47F9-80B4-4DE1E4C5883F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90D50688-26DE-46BC-B4CB-65B30DDA8612}" type="parTrans" cxnId="{5F4DAB0A-A633-495F-B8F6-41FC2B3B3755}">
      <dgm:prSet/>
      <dgm:spPr/>
      <dgm:t>
        <a:bodyPr/>
        <a:lstStyle/>
        <a:p>
          <a:endParaRPr lang="en-US"/>
        </a:p>
      </dgm:t>
    </dgm:pt>
    <dgm:pt modelId="{D22FFC3E-6A1E-4A25-8C4D-C6B63A09A892}" type="sibTrans" cxnId="{5F4DAB0A-A633-495F-B8F6-41FC2B3B3755}">
      <dgm:prSet/>
      <dgm:spPr/>
      <dgm:t>
        <a:bodyPr/>
        <a:lstStyle/>
        <a:p>
          <a:endParaRPr lang="en-US"/>
        </a:p>
      </dgm:t>
    </dgm:pt>
    <dgm:pt modelId="{BFB60082-5558-47D1-987B-F926CE16C7E0}">
      <dgm:prSet/>
      <dgm:spPr>
        <a:solidFill>
          <a:schemeClr val="tx2"/>
        </a:solidFill>
      </dgm:spPr>
      <dgm:t>
        <a:bodyPr/>
        <a:lstStyle/>
        <a:p>
          <a:r>
            <a:rPr lang="fr-FR" b="1" dirty="0"/>
            <a:t>150 m3  en cours de tri</a:t>
          </a:r>
          <a:endParaRPr lang="en-US" b="1" dirty="0"/>
        </a:p>
      </dgm:t>
    </dgm:pt>
    <dgm:pt modelId="{8F8E6267-834D-42B1-9FEE-E1FDBF4C832A}" type="sibTrans" cxnId="{C48966A3-863E-4542-9E41-434C43239B60}">
      <dgm:prSet/>
      <dgm:spPr/>
      <dgm:t>
        <a:bodyPr/>
        <a:lstStyle/>
        <a:p>
          <a:endParaRPr lang="en-US"/>
        </a:p>
      </dgm:t>
    </dgm:pt>
    <dgm:pt modelId="{C2B500B1-BC5A-4CE8-B109-0C804ECD9CCF}" type="parTrans" cxnId="{C48966A3-863E-4542-9E41-434C43239B60}">
      <dgm:prSet/>
      <dgm:spPr/>
      <dgm:t>
        <a:bodyPr/>
        <a:lstStyle/>
        <a:p>
          <a:endParaRPr lang="en-US"/>
        </a:p>
      </dgm:t>
    </dgm:pt>
    <dgm:pt modelId="{69063430-5CCA-4B3B-B524-0E79F0F22A3E}" type="pres">
      <dgm:prSet presAssocID="{E5C05E52-C6A3-4F01-AD5B-2BB0BD8C54C6}" presName="diagram" presStyleCnt="0">
        <dgm:presLayoutVars>
          <dgm:dir/>
          <dgm:resizeHandles val="exact"/>
        </dgm:presLayoutVars>
      </dgm:prSet>
      <dgm:spPr/>
    </dgm:pt>
    <dgm:pt modelId="{90F36760-A63D-40B7-9326-3D52D2A79731}" type="pres">
      <dgm:prSet presAssocID="{1B195BBB-F0E4-4511-8D8C-EB1277DE035A}" presName="node" presStyleLbl="node1" presStyleIdx="0" presStyleCnt="7">
        <dgm:presLayoutVars>
          <dgm:bulletEnabled val="1"/>
        </dgm:presLayoutVars>
      </dgm:prSet>
      <dgm:spPr/>
    </dgm:pt>
    <dgm:pt modelId="{0F030F29-7CE1-4E8E-BD8D-B0D72AF54AA1}" type="pres">
      <dgm:prSet presAssocID="{6662B549-1C22-4CD8-AD60-99E9D0560DD4}" presName="sibTrans" presStyleCnt="0"/>
      <dgm:spPr/>
    </dgm:pt>
    <dgm:pt modelId="{A1A01C03-29FD-474B-8C8E-BA5541537F2D}" type="pres">
      <dgm:prSet presAssocID="{C5D1168F-9776-47F7-B3E7-D6F20BFC9D10}" presName="node" presStyleLbl="node1" presStyleIdx="1" presStyleCnt="7">
        <dgm:presLayoutVars>
          <dgm:bulletEnabled val="1"/>
        </dgm:presLayoutVars>
      </dgm:prSet>
      <dgm:spPr/>
    </dgm:pt>
    <dgm:pt modelId="{00DB7AEF-6EB1-4826-BB2F-A49227AF5537}" type="pres">
      <dgm:prSet presAssocID="{F07A1262-FA0E-4DC0-BFF7-AAA7C6C9856A}" presName="sibTrans" presStyleCnt="0"/>
      <dgm:spPr/>
    </dgm:pt>
    <dgm:pt modelId="{5B2AB900-4A8E-463C-A71B-5E2BA737E746}" type="pres">
      <dgm:prSet presAssocID="{DC7F0709-98EB-40D2-802A-1D65606B74A4}" presName="node" presStyleLbl="node1" presStyleIdx="2" presStyleCnt="7">
        <dgm:presLayoutVars>
          <dgm:bulletEnabled val="1"/>
        </dgm:presLayoutVars>
      </dgm:prSet>
      <dgm:spPr/>
    </dgm:pt>
    <dgm:pt modelId="{760A67B5-2FFF-431C-BE26-E8008D74BC5C}" type="pres">
      <dgm:prSet presAssocID="{11C702C4-E3BD-4838-9027-D2600E89BDC5}" presName="sibTrans" presStyleCnt="0"/>
      <dgm:spPr/>
    </dgm:pt>
    <dgm:pt modelId="{D04EFE77-6510-436F-8D78-C05C5CA62EFC}" type="pres">
      <dgm:prSet presAssocID="{9469D2FB-003F-44E3-A674-C7768BC56C30}" presName="node" presStyleLbl="node1" presStyleIdx="3" presStyleCnt="7" custLinFactNeighborX="-1995" custLinFactNeighborY="-225">
        <dgm:presLayoutVars>
          <dgm:bulletEnabled val="1"/>
        </dgm:presLayoutVars>
      </dgm:prSet>
      <dgm:spPr/>
    </dgm:pt>
    <dgm:pt modelId="{EDBEF606-DC40-4F9A-869C-A0B7B45C2E22}" type="pres">
      <dgm:prSet presAssocID="{75C75168-DF4D-4CBD-A8D0-04836C5EBC34}" presName="sibTrans" presStyleCnt="0"/>
      <dgm:spPr/>
    </dgm:pt>
    <dgm:pt modelId="{6FDB60FE-F7EC-4E8E-9B10-E4F8E93C3396}" type="pres">
      <dgm:prSet presAssocID="{FA380501-C7D0-484C-BBD5-9B9F06F3F0D3}" presName="node" presStyleLbl="node1" presStyleIdx="4" presStyleCnt="7">
        <dgm:presLayoutVars>
          <dgm:bulletEnabled val="1"/>
        </dgm:presLayoutVars>
      </dgm:prSet>
      <dgm:spPr/>
    </dgm:pt>
    <dgm:pt modelId="{59D906A9-BA0A-4736-BFF9-B1EBEDB8C533}" type="pres">
      <dgm:prSet presAssocID="{E9F39BD1-F52A-43AB-A505-A49E6A027A20}" presName="sibTrans" presStyleCnt="0"/>
      <dgm:spPr/>
    </dgm:pt>
    <dgm:pt modelId="{AFE881CB-BE64-4F00-A2A0-FDB0A6A504F7}" type="pres">
      <dgm:prSet presAssocID="{3F0A6540-CB74-47F9-80B4-4DE1E4C5883F}" presName="node" presStyleLbl="node1" presStyleIdx="5" presStyleCnt="7">
        <dgm:presLayoutVars>
          <dgm:bulletEnabled val="1"/>
        </dgm:presLayoutVars>
      </dgm:prSet>
      <dgm:spPr/>
    </dgm:pt>
    <dgm:pt modelId="{83F235CA-E8A2-49E8-974D-745A7A27A2F2}" type="pres">
      <dgm:prSet presAssocID="{D22FFC3E-6A1E-4A25-8C4D-C6B63A09A892}" presName="sibTrans" presStyleCnt="0"/>
      <dgm:spPr/>
    </dgm:pt>
    <dgm:pt modelId="{D0BE971C-1ADE-4845-B754-7CD522BBD337}" type="pres">
      <dgm:prSet presAssocID="{BFB60082-5558-47D1-987B-F926CE16C7E0}" presName="node" presStyleLbl="node1" presStyleIdx="6" presStyleCnt="7" custLinFactNeighborX="2917" custLinFactNeighborY="-7513">
        <dgm:presLayoutVars>
          <dgm:bulletEnabled val="1"/>
        </dgm:presLayoutVars>
      </dgm:prSet>
      <dgm:spPr/>
    </dgm:pt>
  </dgm:ptLst>
  <dgm:cxnLst>
    <dgm:cxn modelId="{5F4DAB0A-A633-495F-B8F6-41FC2B3B3755}" srcId="{E5C05E52-C6A3-4F01-AD5B-2BB0BD8C54C6}" destId="{3F0A6540-CB74-47F9-80B4-4DE1E4C5883F}" srcOrd="5" destOrd="0" parTransId="{90D50688-26DE-46BC-B4CB-65B30DDA8612}" sibTransId="{D22FFC3E-6A1E-4A25-8C4D-C6B63A09A892}"/>
    <dgm:cxn modelId="{CB63F719-0D4C-49DF-BBA0-90E12D5AF2CD}" srcId="{E5C05E52-C6A3-4F01-AD5B-2BB0BD8C54C6}" destId="{9469D2FB-003F-44E3-A674-C7768BC56C30}" srcOrd="3" destOrd="0" parTransId="{37D8E89B-0C20-43E1-96BC-B63B6F8291B3}" sibTransId="{75C75168-DF4D-4CBD-A8D0-04836C5EBC34}"/>
    <dgm:cxn modelId="{DB0E445B-85E5-4C23-9D88-5AE5D4A018F7}" type="presOf" srcId="{DC7F0709-98EB-40D2-802A-1D65606B74A4}" destId="{5B2AB900-4A8E-463C-A71B-5E2BA737E746}" srcOrd="0" destOrd="0" presId="urn:microsoft.com/office/officeart/2005/8/layout/default"/>
    <dgm:cxn modelId="{0EC95741-C60D-4951-8A51-2C899CA32139}" type="presOf" srcId="{1B195BBB-F0E4-4511-8D8C-EB1277DE035A}" destId="{90F36760-A63D-40B7-9326-3D52D2A79731}" srcOrd="0" destOrd="0" presId="urn:microsoft.com/office/officeart/2005/8/layout/default"/>
    <dgm:cxn modelId="{144D8961-BE22-4482-8FD3-562A612DB561}" type="presOf" srcId="{E5C05E52-C6A3-4F01-AD5B-2BB0BD8C54C6}" destId="{69063430-5CCA-4B3B-B524-0E79F0F22A3E}" srcOrd="0" destOrd="0" presId="urn:microsoft.com/office/officeart/2005/8/layout/default"/>
    <dgm:cxn modelId="{A51C4074-8C39-425B-AC9F-2C4A6CFB6680}" type="presOf" srcId="{FA380501-C7D0-484C-BBD5-9B9F06F3F0D3}" destId="{6FDB60FE-F7EC-4E8E-9B10-E4F8E93C3396}" srcOrd="0" destOrd="0" presId="urn:microsoft.com/office/officeart/2005/8/layout/default"/>
    <dgm:cxn modelId="{ACEFD757-0309-4C5C-9538-078E5DF3EBEA}" srcId="{E5C05E52-C6A3-4F01-AD5B-2BB0BD8C54C6}" destId="{DC7F0709-98EB-40D2-802A-1D65606B74A4}" srcOrd="2" destOrd="0" parTransId="{F8A6D5F1-1C3E-44E1-9070-66006132F0DD}" sibTransId="{11C702C4-E3BD-4838-9027-D2600E89BDC5}"/>
    <dgm:cxn modelId="{43B9027B-5A9E-4A5A-B4AB-F6D4E5EF0562}" srcId="{E5C05E52-C6A3-4F01-AD5B-2BB0BD8C54C6}" destId="{1B195BBB-F0E4-4511-8D8C-EB1277DE035A}" srcOrd="0" destOrd="0" parTransId="{47D8096A-8208-4554-8438-AF4B2272058C}" sibTransId="{6662B549-1C22-4CD8-AD60-99E9D0560DD4}"/>
    <dgm:cxn modelId="{1DE91E90-C3B9-4910-BD4E-587BEE84D0A6}" type="presOf" srcId="{3F0A6540-CB74-47F9-80B4-4DE1E4C5883F}" destId="{AFE881CB-BE64-4F00-A2A0-FDB0A6A504F7}" srcOrd="0" destOrd="0" presId="urn:microsoft.com/office/officeart/2005/8/layout/default"/>
    <dgm:cxn modelId="{C48966A3-863E-4542-9E41-434C43239B60}" srcId="{E5C05E52-C6A3-4F01-AD5B-2BB0BD8C54C6}" destId="{BFB60082-5558-47D1-987B-F926CE16C7E0}" srcOrd="6" destOrd="0" parTransId="{C2B500B1-BC5A-4CE8-B109-0C804ECD9CCF}" sibTransId="{8F8E6267-834D-42B1-9FEE-E1FDBF4C832A}"/>
    <dgm:cxn modelId="{EA4E7FC2-A9E9-4F23-94AA-90D28729EE45}" srcId="{E5C05E52-C6A3-4F01-AD5B-2BB0BD8C54C6}" destId="{FA380501-C7D0-484C-BBD5-9B9F06F3F0D3}" srcOrd="4" destOrd="0" parTransId="{FDEF4679-A4BB-41F4-B5B0-CCEC828B4720}" sibTransId="{E9F39BD1-F52A-43AB-A505-A49E6A027A20}"/>
    <dgm:cxn modelId="{6D5324D3-A184-4221-9E9A-CEA996D3437A}" type="presOf" srcId="{9469D2FB-003F-44E3-A674-C7768BC56C30}" destId="{D04EFE77-6510-436F-8D78-C05C5CA62EFC}" srcOrd="0" destOrd="0" presId="urn:microsoft.com/office/officeart/2005/8/layout/default"/>
    <dgm:cxn modelId="{6BDCBBED-F61E-4DDE-920C-D96393F4F3D0}" srcId="{E5C05E52-C6A3-4F01-AD5B-2BB0BD8C54C6}" destId="{C5D1168F-9776-47F7-B3E7-D6F20BFC9D10}" srcOrd="1" destOrd="0" parTransId="{C0D896FE-6AC1-4536-97D4-E6488B3A7942}" sibTransId="{F07A1262-FA0E-4DC0-BFF7-AAA7C6C9856A}"/>
    <dgm:cxn modelId="{BE72AFF7-3744-412B-8EC8-F4DC5CF4B973}" type="presOf" srcId="{BFB60082-5558-47D1-987B-F926CE16C7E0}" destId="{D0BE971C-1ADE-4845-B754-7CD522BBD337}" srcOrd="0" destOrd="0" presId="urn:microsoft.com/office/officeart/2005/8/layout/default"/>
    <dgm:cxn modelId="{175661FE-C3E3-44D2-9C55-3AA5B7D11D7E}" type="presOf" srcId="{C5D1168F-9776-47F7-B3E7-D6F20BFC9D10}" destId="{A1A01C03-29FD-474B-8C8E-BA5541537F2D}" srcOrd="0" destOrd="0" presId="urn:microsoft.com/office/officeart/2005/8/layout/default"/>
    <dgm:cxn modelId="{964727FB-630B-45FB-B49A-7FA87B936139}" type="presParOf" srcId="{69063430-5CCA-4B3B-B524-0E79F0F22A3E}" destId="{90F36760-A63D-40B7-9326-3D52D2A79731}" srcOrd="0" destOrd="0" presId="urn:microsoft.com/office/officeart/2005/8/layout/default"/>
    <dgm:cxn modelId="{237322CD-1A22-43C9-85FB-CEB32D56BAED}" type="presParOf" srcId="{69063430-5CCA-4B3B-B524-0E79F0F22A3E}" destId="{0F030F29-7CE1-4E8E-BD8D-B0D72AF54AA1}" srcOrd="1" destOrd="0" presId="urn:microsoft.com/office/officeart/2005/8/layout/default"/>
    <dgm:cxn modelId="{C97702DB-30F5-4750-B78F-4367C25AF3B8}" type="presParOf" srcId="{69063430-5CCA-4B3B-B524-0E79F0F22A3E}" destId="{A1A01C03-29FD-474B-8C8E-BA5541537F2D}" srcOrd="2" destOrd="0" presId="urn:microsoft.com/office/officeart/2005/8/layout/default"/>
    <dgm:cxn modelId="{1C3252B3-E72B-4ACF-93DA-7CC779A8B9B5}" type="presParOf" srcId="{69063430-5CCA-4B3B-B524-0E79F0F22A3E}" destId="{00DB7AEF-6EB1-4826-BB2F-A49227AF5537}" srcOrd="3" destOrd="0" presId="urn:microsoft.com/office/officeart/2005/8/layout/default"/>
    <dgm:cxn modelId="{E7E26D7C-FADE-4DE6-9191-7B444F7A1B90}" type="presParOf" srcId="{69063430-5CCA-4B3B-B524-0E79F0F22A3E}" destId="{5B2AB900-4A8E-463C-A71B-5E2BA737E746}" srcOrd="4" destOrd="0" presId="urn:microsoft.com/office/officeart/2005/8/layout/default"/>
    <dgm:cxn modelId="{7BC31DF0-901A-46D2-AEFE-AA03048876D7}" type="presParOf" srcId="{69063430-5CCA-4B3B-B524-0E79F0F22A3E}" destId="{760A67B5-2FFF-431C-BE26-E8008D74BC5C}" srcOrd="5" destOrd="0" presId="urn:microsoft.com/office/officeart/2005/8/layout/default"/>
    <dgm:cxn modelId="{9B9BAC39-0FDB-4AE2-A6BA-14F07371565E}" type="presParOf" srcId="{69063430-5CCA-4B3B-B524-0E79F0F22A3E}" destId="{D04EFE77-6510-436F-8D78-C05C5CA62EFC}" srcOrd="6" destOrd="0" presId="urn:microsoft.com/office/officeart/2005/8/layout/default"/>
    <dgm:cxn modelId="{FA0D49BA-06F0-43A7-9371-CE2C2FD6DB43}" type="presParOf" srcId="{69063430-5CCA-4B3B-B524-0E79F0F22A3E}" destId="{EDBEF606-DC40-4F9A-869C-A0B7B45C2E22}" srcOrd="7" destOrd="0" presId="urn:microsoft.com/office/officeart/2005/8/layout/default"/>
    <dgm:cxn modelId="{2A9CB867-5FC9-475D-8C22-79FBAE384844}" type="presParOf" srcId="{69063430-5CCA-4B3B-B524-0E79F0F22A3E}" destId="{6FDB60FE-F7EC-4E8E-9B10-E4F8E93C3396}" srcOrd="8" destOrd="0" presId="urn:microsoft.com/office/officeart/2005/8/layout/default"/>
    <dgm:cxn modelId="{969A65B9-F3CA-444D-93F7-E65FEDB637CC}" type="presParOf" srcId="{69063430-5CCA-4B3B-B524-0E79F0F22A3E}" destId="{59D906A9-BA0A-4736-BFF9-B1EBEDB8C533}" srcOrd="9" destOrd="0" presId="urn:microsoft.com/office/officeart/2005/8/layout/default"/>
    <dgm:cxn modelId="{54EE5FEF-4499-43EA-BDB9-4859C8D433FF}" type="presParOf" srcId="{69063430-5CCA-4B3B-B524-0E79F0F22A3E}" destId="{AFE881CB-BE64-4F00-A2A0-FDB0A6A504F7}" srcOrd="10" destOrd="0" presId="urn:microsoft.com/office/officeart/2005/8/layout/default"/>
    <dgm:cxn modelId="{65B382D7-2601-4F5C-8CD8-37E3D23611CD}" type="presParOf" srcId="{69063430-5CCA-4B3B-B524-0E79F0F22A3E}" destId="{83F235CA-E8A2-49E8-974D-745A7A27A2F2}" srcOrd="11" destOrd="0" presId="urn:microsoft.com/office/officeart/2005/8/layout/default"/>
    <dgm:cxn modelId="{247814A8-31BB-4A39-8F72-027BF7BB05C9}" type="presParOf" srcId="{69063430-5CCA-4B3B-B524-0E79F0F22A3E}" destId="{D0BE971C-1ADE-4845-B754-7CD522BBD33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36760-A63D-40B7-9326-3D52D2A79731}">
      <dsp:nvSpPr>
        <dsp:cNvPr id="0" name=""/>
        <dsp:cNvSpPr/>
      </dsp:nvSpPr>
      <dsp:spPr>
        <a:xfrm>
          <a:off x="1084421" y="395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1084421" y="395"/>
        <a:ext cx="2608361" cy="1565017"/>
      </dsp:txXfrm>
    </dsp:sp>
    <dsp:sp modelId="{A1A01C03-29FD-474B-8C8E-BA5541537F2D}">
      <dsp:nvSpPr>
        <dsp:cNvPr id="0" name=""/>
        <dsp:cNvSpPr/>
      </dsp:nvSpPr>
      <dsp:spPr>
        <a:xfrm>
          <a:off x="3953619" y="395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3953619" y="395"/>
        <a:ext cx="2608361" cy="1565017"/>
      </dsp:txXfrm>
    </dsp:sp>
    <dsp:sp modelId="{5B2AB900-4A8E-463C-A71B-5E2BA737E746}">
      <dsp:nvSpPr>
        <dsp:cNvPr id="0" name=""/>
        <dsp:cNvSpPr/>
      </dsp:nvSpPr>
      <dsp:spPr>
        <a:xfrm>
          <a:off x="6822817" y="395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6822817" y="395"/>
        <a:ext cx="2608361" cy="1565017"/>
      </dsp:txXfrm>
    </dsp:sp>
    <dsp:sp modelId="{D04EFE77-6510-436F-8D78-C05C5CA62EFC}">
      <dsp:nvSpPr>
        <dsp:cNvPr id="0" name=""/>
        <dsp:cNvSpPr/>
      </dsp:nvSpPr>
      <dsp:spPr>
        <a:xfrm>
          <a:off x="1032384" y="1822727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1032384" y="1822727"/>
        <a:ext cx="2608361" cy="1565017"/>
      </dsp:txXfrm>
    </dsp:sp>
    <dsp:sp modelId="{6FDB60FE-F7EC-4E8E-9B10-E4F8E93C3396}">
      <dsp:nvSpPr>
        <dsp:cNvPr id="0" name=""/>
        <dsp:cNvSpPr/>
      </dsp:nvSpPr>
      <dsp:spPr>
        <a:xfrm>
          <a:off x="3953619" y="1826248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3953619" y="1826248"/>
        <a:ext cx="2608361" cy="1565017"/>
      </dsp:txXfrm>
    </dsp:sp>
    <dsp:sp modelId="{AFE881CB-BE64-4F00-A2A0-FDB0A6A504F7}">
      <dsp:nvSpPr>
        <dsp:cNvPr id="0" name=""/>
        <dsp:cNvSpPr/>
      </dsp:nvSpPr>
      <dsp:spPr>
        <a:xfrm>
          <a:off x="6822817" y="1826248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6822817" y="1826248"/>
        <a:ext cx="2608361" cy="1565017"/>
      </dsp:txXfrm>
    </dsp:sp>
    <dsp:sp modelId="{D0BE971C-1ADE-4845-B754-7CD522BBD337}">
      <dsp:nvSpPr>
        <dsp:cNvPr id="0" name=""/>
        <dsp:cNvSpPr/>
      </dsp:nvSpPr>
      <dsp:spPr>
        <a:xfrm>
          <a:off x="4029705" y="3534521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b="1" kern="1200" dirty="0"/>
            <a:t>150 m3  en cours de tri</a:t>
          </a:r>
          <a:endParaRPr lang="en-US" sz="3800" b="1" kern="1200" dirty="0"/>
        </a:p>
      </dsp:txBody>
      <dsp:txXfrm>
        <a:off x="4029705" y="3534521"/>
        <a:ext cx="2608361" cy="1565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56F64-79DD-8E40-990A-EA0E9E9643D6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085" y="4780250"/>
            <a:ext cx="5440680" cy="39111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AD1CB-2526-D64B-96F6-A1B13C0D3F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541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Non inclus : Déchets en cours de tri (136T)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AD1CB-2526-D64B-96F6-A1B13C0D3F5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11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6CDC1AEA-34A9-424B-A1E6-7816189890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800600"/>
            <a:ext cx="7170738" cy="2057400"/>
          </a:xfrm>
          <a:custGeom>
            <a:avLst/>
            <a:gdLst>
              <a:gd name="connsiteX0" fmla="*/ 0 w 7170738"/>
              <a:gd name="connsiteY0" fmla="*/ 0 h 2057400"/>
              <a:gd name="connsiteX1" fmla="*/ 7170738 w 7170738"/>
              <a:gd name="connsiteY1" fmla="*/ 0 h 2057400"/>
              <a:gd name="connsiteX2" fmla="*/ 7170738 w 7170738"/>
              <a:gd name="connsiteY2" fmla="*/ 2057400 h 2057400"/>
              <a:gd name="connsiteX3" fmla="*/ 0 w 7170738"/>
              <a:gd name="connsiteY3" fmla="*/ 2057400 h 2057400"/>
              <a:gd name="connsiteX4" fmla="*/ 0 w 7170738"/>
              <a:gd name="connsiteY4" fmla="*/ 0 h 2057400"/>
              <a:gd name="connsiteX0" fmla="*/ 0 w 7170738"/>
              <a:gd name="connsiteY0" fmla="*/ 22 h 2057422"/>
              <a:gd name="connsiteX1" fmla="*/ 3571539 w 7170738"/>
              <a:gd name="connsiteY1" fmla="*/ 653549 h 2057422"/>
              <a:gd name="connsiteX2" fmla="*/ 7170738 w 7170738"/>
              <a:gd name="connsiteY2" fmla="*/ 22 h 2057422"/>
              <a:gd name="connsiteX3" fmla="*/ 7170738 w 7170738"/>
              <a:gd name="connsiteY3" fmla="*/ 2057422 h 2057422"/>
              <a:gd name="connsiteX4" fmla="*/ 0 w 7170738"/>
              <a:gd name="connsiteY4" fmla="*/ 2057422 h 2057422"/>
              <a:gd name="connsiteX5" fmla="*/ 0 w 7170738"/>
              <a:gd name="connsiteY5" fmla="*/ 22 h 205742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46383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0738" h="2057400">
                <a:moveTo>
                  <a:pt x="0" y="0"/>
                </a:moveTo>
                <a:lnTo>
                  <a:pt x="3571539" y="646383"/>
                </a:lnTo>
                <a:lnTo>
                  <a:pt x="7170738" y="0"/>
                </a:lnTo>
                <a:lnTo>
                  <a:pt x="71707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3D9771-618E-9143-8FFA-5E29FE64EB6E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E4B8785-7C34-3C44-B1CF-18729F85CA0A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985E3D-29A0-4B4F-8AA4-36F26AF2C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4669" y="5431894"/>
            <a:ext cx="3073400" cy="981606"/>
          </a:xfrm>
        </p:spPr>
        <p:txBody>
          <a:bodyPr numCol="1">
            <a:normAutofit/>
          </a:bodyPr>
          <a:lstStyle>
            <a:lvl1pPr marL="0" indent="0" algn="ctr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78C481E-EB5C-4AFA-A0BD-994FAD50F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43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F1B60A-2848-439D-B5B8-B8D661BB0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1EBFC1-2E9E-46D2-A602-03D68F65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528C-D1D0-7C4F-9524-69870D34DA4D}" type="datetime1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EF2CE4-1AA6-4519-8154-F95AD03E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DE16C6-19CD-4ABE-A26A-9D2C3AC9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3020256-BD47-4B17-B4ED-C3A6D711372C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space réservé de l'élément multimédia 8">
            <a:extLst>
              <a:ext uri="{FF2B5EF4-FFF2-40B4-BE49-F238E27FC236}">
                <a16:creationId xmlns:a16="http://schemas.microsoft.com/office/drawing/2014/main" id="{7833E8F4-A110-4B7E-AC03-ACD96CFC9E1E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7170737" y="771895"/>
            <a:ext cx="5027811" cy="4220793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3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2CF827-6E80-403B-993A-6F66B76F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B394937-FB35-4D6B-BF5D-F0D209DA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917-3D36-C14F-92A5-09E243E3FA58}" type="datetime1">
              <a:rPr lang="fr-FR" smtClean="0"/>
              <a:t>24/09/2025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7C6FE6-019A-4C1A-BB35-2CD33DF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007D5D6-BAA4-4B03-B460-01460821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57E69C6C-B78F-4DCB-9D4F-347980870E1D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0" y="1326779"/>
            <a:ext cx="12192000" cy="424815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596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D4A4FC-390B-43ED-8F8E-8CB4965A9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E3DE-450C-924E-A5A4-68F4ADB339CE}" type="datetime1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323EBAD-C317-49DD-949A-165BDE053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33E64D-01EC-45D6-A10D-F60EE157B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74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6CDC1AEA-34A9-424B-A1E6-7816189890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800600"/>
            <a:ext cx="7170738" cy="2057400"/>
          </a:xfrm>
          <a:custGeom>
            <a:avLst/>
            <a:gdLst>
              <a:gd name="connsiteX0" fmla="*/ 0 w 7170738"/>
              <a:gd name="connsiteY0" fmla="*/ 0 h 2057400"/>
              <a:gd name="connsiteX1" fmla="*/ 7170738 w 7170738"/>
              <a:gd name="connsiteY1" fmla="*/ 0 h 2057400"/>
              <a:gd name="connsiteX2" fmla="*/ 7170738 w 7170738"/>
              <a:gd name="connsiteY2" fmla="*/ 2057400 h 2057400"/>
              <a:gd name="connsiteX3" fmla="*/ 0 w 7170738"/>
              <a:gd name="connsiteY3" fmla="*/ 2057400 h 2057400"/>
              <a:gd name="connsiteX4" fmla="*/ 0 w 7170738"/>
              <a:gd name="connsiteY4" fmla="*/ 0 h 2057400"/>
              <a:gd name="connsiteX0" fmla="*/ 0 w 7170738"/>
              <a:gd name="connsiteY0" fmla="*/ 22 h 2057422"/>
              <a:gd name="connsiteX1" fmla="*/ 3571539 w 7170738"/>
              <a:gd name="connsiteY1" fmla="*/ 653549 h 2057422"/>
              <a:gd name="connsiteX2" fmla="*/ 7170738 w 7170738"/>
              <a:gd name="connsiteY2" fmla="*/ 22 h 2057422"/>
              <a:gd name="connsiteX3" fmla="*/ 7170738 w 7170738"/>
              <a:gd name="connsiteY3" fmla="*/ 2057422 h 2057422"/>
              <a:gd name="connsiteX4" fmla="*/ 0 w 7170738"/>
              <a:gd name="connsiteY4" fmla="*/ 2057422 h 2057422"/>
              <a:gd name="connsiteX5" fmla="*/ 0 w 7170738"/>
              <a:gd name="connsiteY5" fmla="*/ 22 h 205742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46383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0738" h="2057400">
                <a:moveTo>
                  <a:pt x="0" y="0"/>
                </a:moveTo>
                <a:lnTo>
                  <a:pt x="3571539" y="646383"/>
                </a:lnTo>
                <a:lnTo>
                  <a:pt x="7170738" y="0"/>
                </a:lnTo>
                <a:lnTo>
                  <a:pt x="71707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3D9771-618E-9143-8FFA-5E29FE64EB6E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E4B8785-7C34-3C44-B1CF-18729F85CA0A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lnSpc>
                <a:spcPct val="120000"/>
              </a:lnSpc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78C481E-EB5C-4AFA-A0BD-994FAD50F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20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A680B1-95F5-6747-986B-0D277D5916C8}"/>
              </a:ext>
            </a:extLst>
          </p:cNvPr>
          <p:cNvSpPr/>
          <p:nvPr userDrawn="1"/>
        </p:nvSpPr>
        <p:spPr>
          <a:xfrm>
            <a:off x="0" y="4829175"/>
            <a:ext cx="7170737" cy="2028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8AF737B-371F-F844-8409-263DB8941175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C6DCB59-7BE9-7342-9B24-CCC634256EBB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lnSpc>
                <a:spcPct val="120000"/>
              </a:lnSpc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EE20C5-D5E5-4A80-A82C-47A85D9A7C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09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A680B1-95F5-6747-986B-0D277D5916C8}"/>
              </a:ext>
            </a:extLst>
          </p:cNvPr>
          <p:cNvSpPr/>
          <p:nvPr userDrawn="1"/>
        </p:nvSpPr>
        <p:spPr>
          <a:xfrm>
            <a:off x="0" y="4829175"/>
            <a:ext cx="7170737" cy="2028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8AF737B-371F-F844-8409-263DB8941175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C6DCB59-7BE9-7342-9B24-CCC634256EBB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985E3D-29A0-4B4F-8AA4-36F26AF2C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4669" y="5431894"/>
            <a:ext cx="3073400" cy="981606"/>
          </a:xfrm>
        </p:spPr>
        <p:txBody>
          <a:bodyPr numCol="1">
            <a:normAutofit/>
          </a:bodyPr>
          <a:lstStyle>
            <a:lvl1pPr marL="0" indent="0" algn="ctr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EE20C5-D5E5-4A80-A82C-47A85D9A7C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64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2D402-25B9-43E5-9771-1764EE30A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11" y="447632"/>
            <a:ext cx="7595589" cy="5574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BD729-7907-4E28-91A9-AF1A1DD07C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43718" y="2311399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1BF169-6EE4-4A07-90A3-E671DF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D12D-A340-334A-83EE-5A0852474883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88584-E45E-428D-ACA0-A4D28BD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68748-AB62-4401-B4F4-59CEB373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9BE71AF5-EFF4-4412-A298-2E7B8717D0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829677" y="2311398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CAB3C2C-D949-4B65-B106-E5FF14C977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43718" y="2788477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94762A9-618C-423D-8EFE-5DACA139606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829677" y="2788476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02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E8C1C08B-B75B-441E-A18B-E2A204B80B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543718" y="3255614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43A53EF9-F800-4185-8712-2680E078667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829677" y="3255613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03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1E8FC38A-674F-4633-8312-F714299F4CA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543718" y="3722750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F16854C0-0D3B-4DE5-8551-ECD55D4E37D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2829677" y="3722749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04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B95FDFF3-2291-4413-8C4C-BB0A2A56B87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3543718" y="4209763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CB95EB3E-5D1E-4396-9A32-AE4069A3FA36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2829677" y="4209762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05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CC8A199B-7131-436C-B395-6FDBE607B87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543718" y="4686841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00F75F54-D45D-4817-B343-6056B7B058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2829677" y="4686840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06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616A3210-8AEC-4BFA-84D0-936C82800CAD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3543718" y="5153978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B4131C9E-5B43-4791-92F7-6AF55943ABB8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2829677" y="5153977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07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D94D3A7-DE33-4ADD-B553-2F17158049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89" y="6186343"/>
            <a:ext cx="1634111" cy="67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5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titre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7B3A45DE-FB28-A347-9A06-D1C59BA347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35400034-102F-074B-AB3E-16A50C6DE3BB}"/>
              </a:ext>
            </a:extLst>
          </p:cNvPr>
          <p:cNvSpPr/>
          <p:nvPr userDrawn="1"/>
        </p:nvSpPr>
        <p:spPr>
          <a:xfrm rot="16200000">
            <a:off x="2022237" y="-2032183"/>
            <a:ext cx="4442580" cy="8487053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590171" y="5800317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D2DC9D0-7EDC-0C44-A390-211BFFB825F8}"/>
              </a:ext>
            </a:extLst>
          </p:cNvPr>
          <p:cNvSpPr/>
          <p:nvPr userDrawn="1"/>
        </p:nvSpPr>
        <p:spPr>
          <a:xfrm rot="5400000">
            <a:off x="7004266" y="1670268"/>
            <a:ext cx="2425365" cy="7950099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84647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15706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60405 w 7172226"/>
              <a:gd name="connsiteY3" fmla="*/ 450801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31092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149695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625288" y="4731092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E949F4-8BF3-46EB-AE89-3F9D678C3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0001" y="1480085"/>
            <a:ext cx="7459534" cy="1500187"/>
          </a:xfrm>
        </p:spPr>
        <p:txBody>
          <a:bodyPr numCol="1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0ECE53-564F-4DCF-B636-2EC7ECB05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001" y="1003134"/>
            <a:ext cx="2084345" cy="492036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4200381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221695-6CB0-EC46-B6DD-27A1B86E8421}"/>
              </a:ext>
            </a:extLst>
          </p:cNvPr>
          <p:cNvSpPr/>
          <p:nvPr userDrawn="1"/>
        </p:nvSpPr>
        <p:spPr>
          <a:xfrm>
            <a:off x="0" y="-5"/>
            <a:ext cx="12192000" cy="685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2377709-2EF5-DF4D-959F-59824B8FEA64}"/>
              </a:ext>
            </a:extLst>
          </p:cNvPr>
          <p:cNvSpPr/>
          <p:nvPr userDrawn="1"/>
        </p:nvSpPr>
        <p:spPr>
          <a:xfrm rot="16200000">
            <a:off x="2022237" y="-2032183"/>
            <a:ext cx="4442580" cy="8487053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590171" y="5800317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8107344-DA10-9144-A6FF-015244522880}"/>
              </a:ext>
            </a:extLst>
          </p:cNvPr>
          <p:cNvSpPr/>
          <p:nvPr userDrawn="1"/>
        </p:nvSpPr>
        <p:spPr>
          <a:xfrm rot="5400000">
            <a:off x="7004266" y="1670268"/>
            <a:ext cx="2425365" cy="7950099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84647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15706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60405 w 7172226"/>
              <a:gd name="connsiteY3" fmla="*/ 450801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31092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149695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625288" y="4731092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6A8C1562-3B11-5C4D-9B26-7AC0DB72C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0001" y="1480085"/>
            <a:ext cx="7459534" cy="1500187"/>
          </a:xfrm>
        </p:spPr>
        <p:txBody>
          <a:bodyPr numCol="1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7E5AC887-6C6B-F243-9790-E71F20B37C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001" y="1003134"/>
            <a:ext cx="2084345" cy="492036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3BA4A18-F529-1E4B-AA37-59AF1E1B3FE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9123219" y="532997"/>
            <a:ext cx="0" cy="342000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F6AEE07-42E0-3244-9C07-51328A2BB1F4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8452" y="5693460"/>
            <a:ext cx="7560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832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2D402-25B9-43E5-9771-1764EE30A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BD729-7907-4E28-91A9-AF1A1DD07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1BF169-6EE4-4A07-90A3-E671DF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88584-E45E-428D-ACA0-A4D28BD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68748-AB62-4401-B4F4-59CEB373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45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2D402-25B9-43E5-9771-1764EE30A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BD729-7907-4E28-91A9-AF1A1DD07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849" y="1160607"/>
            <a:ext cx="4748151" cy="5025736"/>
          </a:xfrm>
        </p:spPr>
        <p:txBody>
          <a:bodyPr numCol="1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1BF169-6EE4-4A07-90A3-E671DF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88584-E45E-428D-ACA0-A4D28BD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68748-AB62-4401-B4F4-59CEB373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C9A8A777-612D-422E-82B1-E1830EE08C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9914" y="1208225"/>
            <a:ext cx="4856076" cy="4735375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18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016D5-FEA8-401E-A130-BFDC0472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EF5811-7586-4548-901E-854DE2B36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34FD95-73AE-4E62-8788-7D8D54D03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87BD71-FEB6-4999-B9A6-A9F6C6638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61F0-9C12-7447-A438-6D69C1EB7783}" type="datetime1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E10B61-194F-489C-9D29-8C4623B6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5CB18A-4007-4D55-B07D-53DDAEF03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67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F1B60A-2848-439D-B5B8-B8D661BB0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1EBFC1-2E9E-46D2-A602-03D68F65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528C-D1D0-7C4F-9524-69870D34DA4D}" type="datetime1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EF2CE4-1AA6-4519-8154-F95AD03E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DE16C6-19CD-4ABE-A26A-9D2C3AC9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12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451B23-7942-4B34-8F74-3E0841309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1" y="214407"/>
            <a:ext cx="11559638" cy="55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DF9F91-AE00-4F31-95FB-6C507B2E2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7849" y="1160607"/>
            <a:ext cx="10515600" cy="5025736"/>
          </a:xfrm>
          <a:prstGeom prst="rect">
            <a:avLst/>
          </a:prstGeom>
        </p:spPr>
        <p:txBody>
          <a:bodyPr vert="horz" lIns="91440" tIns="45720" rIns="91440" bIns="45720" numCol="2" spcCol="36000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4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313772-6A5F-4521-81FD-01A0FD1CF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7450" y="6379928"/>
            <a:ext cx="1000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Archia Medium" panose="02000503000000020004" pitchFamily="50" charset="0"/>
              </a:defRPr>
            </a:lvl1pPr>
          </a:lstStyle>
          <a:p>
            <a:fld id="{F084D917-3D36-C14F-92A5-09E243E3FA58}" type="datetime1">
              <a:rPr lang="fr-FR" smtClean="0"/>
              <a:t>24/09/2025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4DD328-42CF-4199-8453-7B4130640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5480" y="63799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Archia Medium" panose="02000503000000020004" pitchFamily="50" charset="0"/>
              </a:defRPr>
            </a:lvl1pPr>
          </a:lstStyle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64A4A1-C6EC-4D2F-81EA-19A7FECA7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904" y="6379928"/>
            <a:ext cx="519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Archia Medium" panose="02000503000000020004" pitchFamily="50" charset="0"/>
              </a:defRPr>
            </a:lvl1pPr>
          </a:lstStyle>
          <a:p>
            <a:fld id="{5F57D284-C599-4969-9C9E-81FF3378C8F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F8D81C2-E038-470E-A901-604385F8E077}"/>
              </a:ext>
            </a:extLst>
          </p:cNvPr>
          <p:cNvCxnSpPr>
            <a:cxnSpLocks/>
            <a:endCxn id="2" idx="2"/>
          </p:cNvCxnSpPr>
          <p:nvPr userDrawn="1"/>
        </p:nvCxnSpPr>
        <p:spPr>
          <a:xfrm>
            <a:off x="0" y="771897"/>
            <a:ext cx="608363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4C208365-741B-46E2-B25D-FF1996ED816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89" y="6186343"/>
            <a:ext cx="1634111" cy="67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5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2" r:id="rId5"/>
    <p:sldLayoutId id="2147483661" r:id="rId6"/>
    <p:sldLayoutId id="2147483665" r:id="rId7"/>
    <p:sldLayoutId id="2147483652" r:id="rId8"/>
    <p:sldLayoutId id="2147483654" r:id="rId9"/>
    <p:sldLayoutId id="2147483669" r:id="rId10"/>
    <p:sldLayoutId id="2147483668" r:id="rId11"/>
    <p:sldLayoutId id="2147483655" r:id="rId12"/>
    <p:sldLayoutId id="2147483666" r:id="rId13"/>
    <p:sldLayoutId id="2147483667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Archia Light" panose="02000503000000020004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700" kern="1200">
          <a:solidFill>
            <a:schemeClr val="tx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0975" algn="l" defTabSz="914400" rtl="0" eaLnBrk="1" latinLnBrk="0" hangingPunct="1">
        <a:lnSpc>
          <a:spcPct val="100000"/>
        </a:lnSpc>
        <a:spcBef>
          <a:spcPts val="500"/>
        </a:spcBef>
        <a:buFont typeface="Archia" panose="02000503000000020004" pitchFamily="50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180975" algn="l" defTabSz="914400" rtl="0" eaLnBrk="1" latinLnBrk="0" hangingPunct="1">
        <a:lnSpc>
          <a:spcPct val="100000"/>
        </a:lnSpc>
        <a:spcBef>
          <a:spcPts val="500"/>
        </a:spcBef>
        <a:buFont typeface="Archia" panose="02000503000000020004" pitchFamily="50" charset="0"/>
        <a:buChar char="−"/>
        <a:defRPr sz="1300" kern="1200">
          <a:solidFill>
            <a:schemeClr val="bg2"/>
          </a:solidFill>
          <a:latin typeface="+mn-lt"/>
          <a:ea typeface="+mn-ea"/>
          <a:cs typeface="+mn-cs"/>
        </a:defRPr>
      </a:lvl4pPr>
      <a:lvl5pPr marL="541338" indent="-180975" algn="l" defTabSz="914400" rtl="0" eaLnBrk="1" latinLnBrk="0" hangingPunct="1">
        <a:lnSpc>
          <a:spcPct val="100000"/>
        </a:lnSpc>
        <a:spcBef>
          <a:spcPts val="500"/>
        </a:spcBef>
        <a:buFont typeface="Archia" panose="02000503000000020004" pitchFamily="50" charset="0"/>
        <a:buChar char="−"/>
        <a:defRPr sz="13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lein air, plante, arbre, capture d’écran&#10;&#10;Description générée automatiquement">
            <a:extLst>
              <a:ext uri="{FF2B5EF4-FFF2-40B4-BE49-F238E27FC236}">
                <a16:creationId xmlns:a16="http://schemas.microsoft.com/office/drawing/2014/main" id="{1E94A087-E03F-8234-C8B8-3C148138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982" r="1" b="24763"/>
          <a:stretch/>
        </p:blipFill>
        <p:spPr>
          <a:xfrm>
            <a:off x="-47134" y="4800600"/>
            <a:ext cx="7236726" cy="2057400"/>
          </a:xfrm>
          <a:custGeom>
            <a:avLst/>
            <a:gdLst>
              <a:gd name="connsiteX0" fmla="*/ 0 w 7170738"/>
              <a:gd name="connsiteY0" fmla="*/ 0 h 2057400"/>
              <a:gd name="connsiteX1" fmla="*/ 7170738 w 7170738"/>
              <a:gd name="connsiteY1" fmla="*/ 0 h 2057400"/>
              <a:gd name="connsiteX2" fmla="*/ 7170738 w 7170738"/>
              <a:gd name="connsiteY2" fmla="*/ 2057400 h 2057400"/>
              <a:gd name="connsiteX3" fmla="*/ 0 w 7170738"/>
              <a:gd name="connsiteY3" fmla="*/ 2057400 h 2057400"/>
              <a:gd name="connsiteX4" fmla="*/ 0 w 7170738"/>
              <a:gd name="connsiteY4" fmla="*/ 0 h 2057400"/>
              <a:gd name="connsiteX0" fmla="*/ 0 w 7170738"/>
              <a:gd name="connsiteY0" fmla="*/ 22 h 2057422"/>
              <a:gd name="connsiteX1" fmla="*/ 3571539 w 7170738"/>
              <a:gd name="connsiteY1" fmla="*/ 653549 h 2057422"/>
              <a:gd name="connsiteX2" fmla="*/ 7170738 w 7170738"/>
              <a:gd name="connsiteY2" fmla="*/ 22 h 2057422"/>
              <a:gd name="connsiteX3" fmla="*/ 7170738 w 7170738"/>
              <a:gd name="connsiteY3" fmla="*/ 2057422 h 2057422"/>
              <a:gd name="connsiteX4" fmla="*/ 0 w 7170738"/>
              <a:gd name="connsiteY4" fmla="*/ 2057422 h 2057422"/>
              <a:gd name="connsiteX5" fmla="*/ 0 w 7170738"/>
              <a:gd name="connsiteY5" fmla="*/ 22 h 205742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46383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0738" h="2057400">
                <a:moveTo>
                  <a:pt x="0" y="0"/>
                </a:moveTo>
                <a:lnTo>
                  <a:pt x="3571539" y="646383"/>
                </a:lnTo>
                <a:lnTo>
                  <a:pt x="7170738" y="0"/>
                </a:lnTo>
                <a:lnTo>
                  <a:pt x="71707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F526B16-B719-4E6F-B88C-918DF179CF6F}"/>
              </a:ext>
            </a:extLst>
          </p:cNvPr>
          <p:cNvSpPr txBox="1"/>
          <p:nvPr/>
        </p:nvSpPr>
        <p:spPr>
          <a:xfrm>
            <a:off x="8144669" y="5431894"/>
            <a:ext cx="3073400" cy="981606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fr-FR" sz="2400" kern="1200" dirty="0">
                <a:solidFill>
                  <a:schemeClr val="bg1"/>
                </a:solidFill>
                <a:latin typeface="Archia Light" panose="02000503000000020004" pitchFamily="50" charset="0"/>
                <a:ea typeface="+mn-ea"/>
                <a:cs typeface="+mn-cs"/>
              </a:rPr>
              <a:t>REUNION MENSUELLE</a:t>
            </a:r>
          </a:p>
          <a:p>
            <a:pPr algn="ctr">
              <a:spcAft>
                <a:spcPts val="600"/>
              </a:spcAft>
            </a:pPr>
            <a:r>
              <a:rPr lang="fr-FR" sz="2400" dirty="0">
                <a:solidFill>
                  <a:schemeClr val="bg1"/>
                </a:solidFill>
                <a:latin typeface="Archia Light" panose="02000503000000020004" pitchFamily="50" charset="0"/>
              </a:rPr>
              <a:t>25 SEPTEMBRE 2025</a:t>
            </a:r>
            <a:endParaRPr lang="fr-FR" sz="2400" kern="1200" dirty="0">
              <a:solidFill>
                <a:schemeClr val="bg1"/>
              </a:solidFill>
              <a:latin typeface="Archia Light" panose="02000503000000020004" pitchFamily="50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678A44-A29B-AC12-0FA6-5EE16E7DD9F4}"/>
              </a:ext>
            </a:extLst>
          </p:cNvPr>
          <p:cNvSpPr txBox="1"/>
          <p:nvPr/>
        </p:nvSpPr>
        <p:spPr>
          <a:xfrm>
            <a:off x="626269" y="1959843"/>
            <a:ext cx="5918199" cy="2057400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3200" dirty="0">
                <a:solidFill>
                  <a:schemeClr val="bg1"/>
                </a:solidFill>
              </a:rPr>
              <a:t>Collecte et traitement des dépôts sauvages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3200" dirty="0">
                <a:solidFill>
                  <a:schemeClr val="bg1"/>
                </a:solidFill>
              </a:rPr>
              <a:t>sur une partie du territoire de la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3200" dirty="0">
                <a:solidFill>
                  <a:schemeClr val="bg1"/>
                </a:solidFill>
              </a:rPr>
              <a:t>CARPF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CF7BF89-51A1-C242-9911-B6D378F68918}"/>
              </a:ext>
            </a:extLst>
          </p:cNvPr>
          <p:cNvSpPr txBox="1"/>
          <p:nvPr/>
        </p:nvSpPr>
        <p:spPr>
          <a:xfrm>
            <a:off x="5283200" y="152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B5EA39-6EB6-861D-AA56-B993F3C33FBD}"/>
              </a:ext>
            </a:extLst>
          </p:cNvPr>
          <p:cNvSpPr/>
          <p:nvPr/>
        </p:nvSpPr>
        <p:spPr>
          <a:xfrm>
            <a:off x="2933102" y="618440"/>
            <a:ext cx="1426464" cy="11160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C09E03-BE6B-FCB5-8271-83CBB02B0B5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65" y="625584"/>
            <a:ext cx="1424201" cy="110894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3784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3272E-8A98-60BC-68ED-0F58ED6FD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F318AE-1A5A-E599-020B-67D8A0F8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1-2/ Prestations réalisées : ordre de service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078303-C662-EB04-DC34-8CFEE8198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BC40B-1CC4-ECFC-1331-54412361B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CB3E1B-EC31-0F50-6AD2-B77C1D31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10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239711-F45A-A20D-3B26-25C0CA8B2F21}"/>
              </a:ext>
            </a:extLst>
          </p:cNvPr>
          <p:cNvSpPr txBox="1"/>
          <p:nvPr/>
        </p:nvSpPr>
        <p:spPr>
          <a:xfrm>
            <a:off x="1813109" y="1523152"/>
            <a:ext cx="8147485" cy="37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C1FD10C-7F5E-9721-C4F2-CC29DE76D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959379"/>
              </p:ext>
            </p:extLst>
          </p:nvPr>
        </p:nvGraphicFramePr>
        <p:xfrm>
          <a:off x="1385105" y="1463642"/>
          <a:ext cx="8311155" cy="4073010"/>
        </p:xfrm>
        <a:graphic>
          <a:graphicData uri="http://schemas.openxmlformats.org/drawingml/2006/table">
            <a:tbl>
              <a:tblPr/>
              <a:tblGrid>
                <a:gridCol w="2770385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Nombre d’évacuation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Pourcentage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Terminés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amiantés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6%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788663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 cours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SIGNALEMENTS ATTRIBUES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18914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965709-EE58-F66E-0A1F-5BB4863B1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665123"/>
              </p:ext>
            </p:extLst>
          </p:nvPr>
        </p:nvGraphicFramePr>
        <p:xfrm>
          <a:off x="2892067" y="5660260"/>
          <a:ext cx="5540770" cy="814602"/>
        </p:xfrm>
        <a:graphic>
          <a:graphicData uri="http://schemas.openxmlformats.org/drawingml/2006/table">
            <a:tbl>
              <a:tblPr/>
              <a:tblGrid>
                <a:gridCol w="2770385">
                  <a:extLst>
                    <a:ext uri="{9D8B030D-6E8A-4147-A177-3AD203B41FA5}">
                      <a16:colId xmlns:a16="http://schemas.microsoft.com/office/drawing/2014/main" val="2671408789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1839913609"/>
                    </a:ext>
                  </a:extLst>
                </a:gridCol>
              </a:tblGrid>
              <a:tr h="8146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Quantités colletées (T)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373600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4EDD015-2D90-E6DD-6891-AAC00BB5F7A7}"/>
              </a:ext>
            </a:extLst>
          </p:cNvPr>
          <p:cNvSpPr txBox="1"/>
          <p:nvPr/>
        </p:nvSpPr>
        <p:spPr>
          <a:xfrm>
            <a:off x="241605" y="968526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En quelques chiffres au 22/09/2025</a:t>
            </a:r>
          </a:p>
        </p:txBody>
      </p:sp>
    </p:spTree>
    <p:extLst>
      <p:ext uri="{BB962C8B-B14F-4D97-AF65-F5344CB8AC3E}">
        <p14:creationId xmlns:p14="http://schemas.microsoft.com/office/powerpoint/2010/main" val="1122774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56533-5E9F-1170-C8CC-2AEEFA5B0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60AD98-CB16-C879-7579-55973630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1-2/ Prestations réalisées : ordre de service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625F66-4F0A-162B-A1F8-9CFB5D663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21157B-95EB-3205-A39F-A29AC88FD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B5282-A21E-A53F-AE3B-1C4E3C427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11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913062-E1A9-FAC6-6439-7D399BA50096}"/>
              </a:ext>
            </a:extLst>
          </p:cNvPr>
          <p:cNvSpPr txBox="1"/>
          <p:nvPr/>
        </p:nvSpPr>
        <p:spPr>
          <a:xfrm>
            <a:off x="1813109" y="1523152"/>
            <a:ext cx="8147485" cy="37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A442A1F-DA87-5FE2-0386-6F2DC62368CF}"/>
              </a:ext>
            </a:extLst>
          </p:cNvPr>
          <p:cNvSpPr txBox="1"/>
          <p:nvPr/>
        </p:nvSpPr>
        <p:spPr>
          <a:xfrm>
            <a:off x="199161" y="806675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Collectes par catégorie de déchets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0956A6E5-81E3-A7E3-88C9-37100D1138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656530"/>
              </p:ext>
            </p:extLst>
          </p:nvPr>
        </p:nvGraphicFramePr>
        <p:xfrm>
          <a:off x="1014153" y="1176007"/>
          <a:ext cx="9536430" cy="5203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8293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FA135-0D4C-BC7B-4655-CBB88EA9F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5932D-6B27-BE80-4800-7E812A89B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1" y="214407"/>
            <a:ext cx="11559638" cy="5574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1</a:t>
            </a:r>
            <a:r>
              <a:rPr lang="fr-FR" kern="1200" dirty="0">
                <a:latin typeface="Archia Light" panose="02000503000000020004" pitchFamily="50" charset="0"/>
                <a:ea typeface="+mj-ea"/>
                <a:cs typeface="+mj-cs"/>
              </a:rPr>
              <a:t>-2/ Prestations réalisées : ordre de service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F21F78-9AD0-46DA-88AF-14DADB108977}"/>
              </a:ext>
            </a:extLst>
          </p:cNvPr>
          <p:cNvSpPr txBox="1"/>
          <p:nvPr/>
        </p:nvSpPr>
        <p:spPr>
          <a:xfrm>
            <a:off x="328550" y="771897"/>
            <a:ext cx="7929925" cy="4351338"/>
          </a:xfrm>
          <a:prstGeom prst="rect">
            <a:avLst/>
          </a:prstGeom>
        </p:spPr>
        <p:txBody>
          <a:bodyPr vert="horz" lIns="91440" tIns="45720" rIns="91440" bIns="45720" numCol="2" spcCol="360000" rtlCol="0">
            <a:normAutofit/>
          </a:bodyPr>
          <a:lstStyle/>
          <a:p>
            <a:pPr>
              <a:spcBef>
                <a:spcPts val="1000"/>
              </a:spcBef>
            </a:pPr>
            <a:r>
              <a:rPr lang="fr-FR" sz="1700" u="sng" dirty="0">
                <a:solidFill>
                  <a:schemeClr val="tx2"/>
                </a:solidFill>
              </a:rPr>
              <a:t>Collectes par commune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FDDA6B-854A-39F0-F6AF-C65E0B4C86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80B2DDE-FC83-D147-8BAA-9A7B6AC0BDF6}" type="datetime1">
              <a:rPr lang="fr-FR" smtClean="0"/>
              <a:pPr>
                <a:spcAft>
                  <a:spcPts val="600"/>
                </a:spcAft>
              </a:pPr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272AB3-BEFB-086A-195A-DFC0E2435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kern="1200">
                <a:latin typeface="Archia Medium" panose="02000503000000020004" pitchFamily="50" charset="0"/>
                <a:ea typeface="+mn-ea"/>
                <a:cs typeface="+mn-cs"/>
              </a:rPr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0ECFF6-C80F-7C9A-41E7-911FA742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12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01E5DA4-22FF-FD57-E772-FC3643B4F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8" y="1329387"/>
            <a:ext cx="11132288" cy="49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02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71283-7B45-75F9-3FD3-70EA97F81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651233D2-7272-2E07-2CDE-6DAC179B06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BAD028EB-F027-AEBA-7903-2CBA212B98FA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79C1DEEE-C03C-3193-43A4-C3A20590E687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7C45D6EC-02BE-6F6C-029B-73200D8D5EEE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1535BAAC-5242-9986-1F1C-C50275010F5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0A417017-485B-8D23-27AF-E1139D9CB8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6DF2B2-9792-6223-7C48-7D90B6FB4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214" y="909828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Planning et moyens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92B5AB1-9F6B-C367-3EA2-B01B8942F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29929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23F12-B75C-7C7E-2D8A-9390F63C1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396608-27BA-F8B7-4EB3-3BB5AF6C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710003-8EBB-CF21-1B55-D5C5ED1A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E6793B-C4E9-2EB2-1096-B840E82B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14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8F16F4-36B3-BBC0-80D0-4BD9F2E53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153" y="815865"/>
            <a:ext cx="8846127" cy="559848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75CE300-6312-766D-96E0-563A44B6C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81" y="164910"/>
            <a:ext cx="11559638" cy="557490"/>
          </a:xfrm>
        </p:spPr>
        <p:txBody>
          <a:bodyPr/>
          <a:lstStyle/>
          <a:p>
            <a:r>
              <a:rPr lang="fr-FR" dirty="0"/>
              <a:t>2-1/ Planning prévisionnel</a:t>
            </a:r>
          </a:p>
        </p:txBody>
      </p:sp>
    </p:spTree>
    <p:extLst>
      <p:ext uri="{BB962C8B-B14F-4D97-AF65-F5344CB8AC3E}">
        <p14:creationId xmlns:p14="http://schemas.microsoft.com/office/powerpoint/2010/main" val="2800676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C0ADC-2740-E767-FC90-562A8951E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DC085-A6FD-DED9-7D28-8709471A4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1" y="214407"/>
            <a:ext cx="11559638" cy="557490"/>
          </a:xfrm>
        </p:spPr>
        <p:txBody>
          <a:bodyPr anchor="t">
            <a:normAutofit/>
          </a:bodyPr>
          <a:lstStyle/>
          <a:p>
            <a:r>
              <a:rPr lang="fr-FR" dirty="0"/>
              <a:t>2-2/ Planning d’exécution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9A52C7-B8BA-8D13-0FE7-410B926D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D59C60B-2D34-FB46-A410-79ADB20C3E06}" type="datetime1">
              <a:rPr lang="fr-FR" smtClean="0"/>
              <a:pPr>
                <a:spcAft>
                  <a:spcPts val="600"/>
                </a:spcAft>
              </a:pPr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925E88-8CEA-D857-7E6C-BACFD0514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Présentation Tersen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3A6AB9-52D1-937A-A09B-238646AA2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15</a:t>
            </a:fld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F969E4-E205-2DD7-1E9C-936004F0B9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309550"/>
              </p:ext>
            </p:extLst>
          </p:nvPr>
        </p:nvGraphicFramePr>
        <p:xfrm>
          <a:off x="2507994" y="1593083"/>
          <a:ext cx="5540770" cy="3258408"/>
        </p:xfrm>
        <a:graphic>
          <a:graphicData uri="http://schemas.openxmlformats.org/drawingml/2006/table">
            <a:tbl>
              <a:tblPr/>
              <a:tblGrid>
                <a:gridCol w="2770385">
                  <a:extLst>
                    <a:ext uri="{9D8B030D-6E8A-4147-A177-3AD203B41FA5}">
                      <a16:colId xmlns:a16="http://schemas.microsoft.com/office/drawing/2014/main" val="1900373634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1875515010"/>
                    </a:ext>
                  </a:extLst>
                </a:gridCol>
              </a:tblGrid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Date fin prévisionnelle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360289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CP hors amiante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17/10/2025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971311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amiantés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14/11/2025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783379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Fin CP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14/11/2025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556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25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36A20-DFDC-7984-660C-EF147C577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ED2304-21DB-8A93-056E-A9B20AC27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80B2DDE-FC83-D147-8BAA-9A7B6AC0BDF6}" type="datetime1">
              <a:rPr lang="fr-FR" smtClean="0"/>
              <a:pPr>
                <a:spcAft>
                  <a:spcPts val="600"/>
                </a:spcAft>
              </a:pPr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CDB3D-156B-0C18-7EBC-004DC100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kern="1200">
                <a:latin typeface="Archia Medium" panose="02000503000000020004" pitchFamily="50" charset="0"/>
                <a:ea typeface="+mn-ea"/>
                <a:cs typeface="+mn-cs"/>
              </a:rPr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74141E-F918-0344-EE7A-C639BA73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16</a:t>
            </a:fld>
            <a:endParaRPr lang="fr-FR"/>
          </a:p>
        </p:txBody>
      </p:sp>
      <p:graphicFrame>
        <p:nvGraphicFramePr>
          <p:cNvPr id="8" name="ZoneTexte 2">
            <a:extLst>
              <a:ext uri="{FF2B5EF4-FFF2-40B4-BE49-F238E27FC236}">
                <a16:creationId xmlns:a16="http://schemas.microsoft.com/office/drawing/2014/main" id="{F37FF1F5-12BC-B26C-59EE-415DF565B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540970"/>
              </p:ext>
            </p:extLst>
          </p:nvPr>
        </p:nvGraphicFramePr>
        <p:xfrm>
          <a:off x="1347849" y="968829"/>
          <a:ext cx="10515600" cy="5217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9BE41C8-E030-92B9-E385-420FD1F02A28}"/>
              </a:ext>
            </a:extLst>
          </p:cNvPr>
          <p:cNvSpPr txBox="1"/>
          <p:nvPr/>
        </p:nvSpPr>
        <p:spPr>
          <a:xfrm>
            <a:off x="2645229" y="291684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DECHETS DANGEREUX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DEC971-92D4-C7AD-26AB-58DD3C068D41}"/>
              </a:ext>
            </a:extLst>
          </p:cNvPr>
          <p:cNvSpPr txBox="1"/>
          <p:nvPr/>
        </p:nvSpPr>
        <p:spPr>
          <a:xfrm>
            <a:off x="2841172" y="3571822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Bacs de rétention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C170DC-F0FA-5A50-F199-4CAE0B3A1AFA}"/>
              </a:ext>
            </a:extLst>
          </p:cNvPr>
          <p:cNvSpPr txBox="1"/>
          <p:nvPr/>
        </p:nvSpPr>
        <p:spPr>
          <a:xfrm>
            <a:off x="3080657" y="114196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PERSONNEL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269657-A89D-ADFA-6F88-3DB8D020808D}"/>
              </a:ext>
            </a:extLst>
          </p:cNvPr>
          <p:cNvSpPr txBox="1"/>
          <p:nvPr/>
        </p:nvSpPr>
        <p:spPr>
          <a:xfrm>
            <a:off x="5961908" y="100153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MATERIEL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2802A7-04BD-DA50-D894-064B2C3A3928}"/>
              </a:ext>
            </a:extLst>
          </p:cNvPr>
          <p:cNvSpPr txBox="1"/>
          <p:nvPr/>
        </p:nvSpPr>
        <p:spPr>
          <a:xfrm>
            <a:off x="8843159" y="114196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DIS ET DIB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09E744D-20FD-1870-F980-1E009993A8A6}"/>
              </a:ext>
            </a:extLst>
          </p:cNvPr>
          <p:cNvSpPr txBox="1"/>
          <p:nvPr/>
        </p:nvSpPr>
        <p:spPr>
          <a:xfrm>
            <a:off x="5838206" y="291684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PETITS FLUX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E5B489-DC8B-FE41-9CCD-369812DB7A4C}"/>
              </a:ext>
            </a:extLst>
          </p:cNvPr>
          <p:cNvSpPr txBox="1"/>
          <p:nvPr/>
        </p:nvSpPr>
        <p:spPr>
          <a:xfrm>
            <a:off x="8711837" y="2829761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COLLECTES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4ED8A73-6A49-07CC-64CA-93ED5A8B3B0F}"/>
              </a:ext>
            </a:extLst>
          </p:cNvPr>
          <p:cNvSpPr txBox="1"/>
          <p:nvPr/>
        </p:nvSpPr>
        <p:spPr>
          <a:xfrm>
            <a:off x="5794663" y="3571822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Big bag 1 m3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AD1E0C1-F3F7-1881-147D-F75DFB8C98FA}"/>
              </a:ext>
            </a:extLst>
          </p:cNvPr>
          <p:cNvSpPr txBox="1"/>
          <p:nvPr/>
        </p:nvSpPr>
        <p:spPr>
          <a:xfrm>
            <a:off x="2645229" y="1475956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4 agents de sur-tri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4290412-83A5-0D46-1B44-8E573A8F2A10}"/>
              </a:ext>
            </a:extLst>
          </p:cNvPr>
          <p:cNvSpPr txBox="1"/>
          <p:nvPr/>
        </p:nvSpPr>
        <p:spPr>
          <a:xfrm>
            <a:off x="5426985" y="1277502"/>
            <a:ext cx="263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Minipelle + Pelle + pince de tri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B785D96-5A1A-AB5A-EE9A-AEECAC8C81A9}"/>
              </a:ext>
            </a:extLst>
          </p:cNvPr>
          <p:cNvSpPr txBox="1"/>
          <p:nvPr/>
        </p:nvSpPr>
        <p:spPr>
          <a:xfrm>
            <a:off x="8325023" y="1696703"/>
            <a:ext cx="2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9 bennes étiquetées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8CE5A08-9000-0A6C-1D43-EF898458AFCD}"/>
              </a:ext>
            </a:extLst>
          </p:cNvPr>
          <p:cNvSpPr txBox="1"/>
          <p:nvPr/>
        </p:nvSpPr>
        <p:spPr>
          <a:xfrm>
            <a:off x="8547265" y="3474242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730 T ( CP + OS)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914C7929-1F35-04E0-41DF-354A0001BCC4}"/>
              </a:ext>
            </a:extLst>
          </p:cNvPr>
          <p:cNvSpPr txBox="1">
            <a:spLocks/>
          </p:cNvSpPr>
          <p:nvPr/>
        </p:nvSpPr>
        <p:spPr>
          <a:xfrm>
            <a:off x="280060" y="165204"/>
            <a:ext cx="11559638" cy="55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2-3/ Moyens humains et matériels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ADC47F-B742-E2EE-3480-9E56E6E5284D}"/>
              </a:ext>
            </a:extLst>
          </p:cNvPr>
          <p:cNvSpPr txBox="1"/>
          <p:nvPr/>
        </p:nvSpPr>
        <p:spPr>
          <a:xfrm>
            <a:off x="2640852" y="1794253"/>
            <a:ext cx="2565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2 compagnons pour les collectes manuelles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C81A938-75B7-D4C5-9EB5-4758F2157775}"/>
              </a:ext>
            </a:extLst>
          </p:cNvPr>
          <p:cNvSpPr txBox="1"/>
          <p:nvPr/>
        </p:nvSpPr>
        <p:spPr>
          <a:xfrm>
            <a:off x="5426985" y="1805861"/>
            <a:ext cx="2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Camion grue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3C6C160-94CD-966C-3688-A16DC3EF350E}"/>
              </a:ext>
            </a:extLst>
          </p:cNvPr>
          <p:cNvSpPr txBox="1"/>
          <p:nvPr/>
        </p:nvSpPr>
        <p:spPr>
          <a:xfrm>
            <a:off x="5430095" y="2117418"/>
            <a:ext cx="2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Véhicule utilitaire 3,5T</a:t>
            </a:r>
          </a:p>
        </p:txBody>
      </p:sp>
    </p:spTree>
    <p:extLst>
      <p:ext uri="{BB962C8B-B14F-4D97-AF65-F5344CB8AC3E}">
        <p14:creationId xmlns:p14="http://schemas.microsoft.com/office/powerpoint/2010/main" val="2429112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D519A-3BF0-2B9E-16EA-71E53538E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D02D8CD8-9AE0-BFE3-3E89-2B90EFC230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16E5E61E-5301-7800-6405-6D8A04895EE6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0E73D271-EACE-2FE0-0B60-356A111502DB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DE619DA2-EBC4-591C-F8C5-8D0782452173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F6E82922-DC1C-592B-D44A-3EF9BE34866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1085A58-80AF-D931-BC63-AE98F12D56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961D22-A97C-EB17-A919-5EDE35DD9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520" y="929579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Point financier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81E79C0-FA0E-237D-2CE5-B5F19758D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246092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600A9-578B-2B14-A180-71A15FCAF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00ACAC-808D-1286-C555-D96BEB92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3-1/ Facture établies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05C70C-02AB-4FE7-D3FC-B15026E9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984157-A872-B02B-E765-589501D94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E9479E-4F67-9E04-4671-EB6F0F81B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18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4A23E4-2D70-D058-A550-7BBC8B44EEF0}"/>
              </a:ext>
            </a:extLst>
          </p:cNvPr>
          <p:cNvSpPr txBox="1"/>
          <p:nvPr/>
        </p:nvSpPr>
        <p:spPr>
          <a:xfrm>
            <a:off x="1946936" y="1759238"/>
            <a:ext cx="8147485" cy="299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15ACCC-2E94-165F-02E0-E1CAE6F20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6954"/>
              </p:ext>
            </p:extLst>
          </p:nvPr>
        </p:nvGraphicFramePr>
        <p:xfrm>
          <a:off x="2874441" y="3088577"/>
          <a:ext cx="6289879" cy="2571551"/>
        </p:xfrm>
        <a:graphic>
          <a:graphicData uri="http://schemas.openxmlformats.org/drawingml/2006/table">
            <a:tbl>
              <a:tblPr/>
              <a:tblGrid>
                <a:gridCol w="3170759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3119120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</a:tblGrid>
              <a:tr h="8849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Montant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80169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Coups de propre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291 118 €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8849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Ordres de service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60 412€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6E27798-44F3-B864-27CF-B1EE5A2D5AEC}"/>
              </a:ext>
            </a:extLst>
          </p:cNvPr>
          <p:cNvSpPr txBox="1"/>
          <p:nvPr/>
        </p:nvSpPr>
        <p:spPr>
          <a:xfrm>
            <a:off x="720271" y="934119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Factures cumulées au 31/08/2025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2146F8-D16F-A46D-FFE8-CE6BDC2FF60B}"/>
              </a:ext>
            </a:extLst>
          </p:cNvPr>
          <p:cNvSpPr txBox="1"/>
          <p:nvPr/>
        </p:nvSpPr>
        <p:spPr>
          <a:xfrm>
            <a:off x="3699096" y="2200012"/>
            <a:ext cx="3036126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91 OS réalisés*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FAAA6E-A86F-CF4A-E28A-9B9E2B906C14}"/>
              </a:ext>
            </a:extLst>
          </p:cNvPr>
          <p:cNvSpPr txBox="1"/>
          <p:nvPr/>
        </p:nvSpPr>
        <p:spPr>
          <a:xfrm>
            <a:off x="3699096" y="1510066"/>
            <a:ext cx="367706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291 coups de propre réalisés</a:t>
            </a:r>
          </a:p>
        </p:txBody>
      </p:sp>
    </p:spTree>
    <p:extLst>
      <p:ext uri="{BB962C8B-B14F-4D97-AF65-F5344CB8AC3E}">
        <p14:creationId xmlns:p14="http://schemas.microsoft.com/office/powerpoint/2010/main" val="263176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0A9A0-ACDD-46E8-F4E7-558323055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CF008EB9-90D0-C415-35A8-2F418CDBF8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C9DBCDA7-CF7F-164D-4936-80EC709B4924}"/>
              </a:ext>
            </a:extLst>
          </p:cNvPr>
          <p:cNvGrpSpPr/>
          <p:nvPr/>
        </p:nvGrpSpPr>
        <p:grpSpPr>
          <a:xfrm>
            <a:off x="0" y="21707"/>
            <a:ext cx="12191998" cy="6836293"/>
            <a:chOff x="0" y="21707"/>
            <a:chExt cx="12191998" cy="6836293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09FEDED1-6873-F007-4718-622640BFE9C1}"/>
                </a:ext>
              </a:extLst>
            </p:cNvPr>
            <p:cNvSpPr/>
            <p:nvPr/>
          </p:nvSpPr>
          <p:spPr>
            <a:xfrm rot="16200000">
              <a:off x="2022237" y="-2000530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F212C05F-DFBA-8BCE-59F1-407A93E9889A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56F19BF7-F133-C888-3E06-E7A6D38E837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DE29A082-DBB6-6883-3246-4EA9D6B163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15F9768-D6FE-7406-15CB-8DED2EFD5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015" y="937820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Divers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5EF2D4C-0CFA-E083-1F40-72956361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4.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AF0F11-3A36-1B27-B1A6-520E37221116}"/>
              </a:ext>
            </a:extLst>
          </p:cNvPr>
          <p:cNvSpPr txBox="1"/>
          <p:nvPr/>
        </p:nvSpPr>
        <p:spPr>
          <a:xfrm>
            <a:off x="0" y="-1269088"/>
            <a:ext cx="80867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+mj-lt"/>
              </a:rPr>
              <a:t>Pour insérer une image :</a:t>
            </a:r>
          </a:p>
          <a:p>
            <a:r>
              <a:rPr lang="fr-FR" sz="1400" dirty="0"/>
              <a:t>- Supprimer l’image de fond présente actuellement</a:t>
            </a:r>
          </a:p>
          <a:p>
            <a:r>
              <a:rPr lang="fr-FR" sz="1400" dirty="0"/>
              <a:t>- Importer l’image ou la faire glisser dans la zone prévue</a:t>
            </a:r>
          </a:p>
          <a:p>
            <a:r>
              <a:rPr lang="fr-FR" sz="1400" dirty="0"/>
              <a:t>- Sélectionner le visuel puis le mettre en arrière-plan</a:t>
            </a:r>
          </a:p>
          <a:p>
            <a:r>
              <a:rPr lang="fr-FR" sz="1400" dirty="0"/>
              <a:t>- Le cas échéant, ajuster le cadrage dans Format de l’image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46A957B-9F24-10EB-0223-45CF8C961E36}"/>
              </a:ext>
            </a:extLst>
          </p:cNvPr>
          <p:cNvSpPr txBox="1"/>
          <p:nvPr/>
        </p:nvSpPr>
        <p:spPr>
          <a:xfrm>
            <a:off x="1458816" y="1749392"/>
            <a:ext cx="5819808" cy="1841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Geo</a:t>
            </a: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localisation</a:t>
            </a: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Traceurs GPS</a:t>
            </a: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Factures septembre</a:t>
            </a: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Communication </a:t>
            </a:r>
            <a:r>
              <a:rPr lang="fr-FR" sz="2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Tersen</a:t>
            </a: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//CARPF//SIGIDURS</a:t>
            </a: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Avenant</a:t>
            </a:r>
          </a:p>
        </p:txBody>
      </p:sp>
    </p:spTree>
    <p:extLst>
      <p:ext uri="{BB962C8B-B14F-4D97-AF65-F5344CB8AC3E}">
        <p14:creationId xmlns:p14="http://schemas.microsoft.com/office/powerpoint/2010/main" val="316885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A6587-B0AF-2FD1-F7B1-E338760A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150675D3-E83B-428F-856F-F3320F34DB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865D7D00-C5DA-6938-433E-44930C1076A6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540981DF-6298-0AC5-8479-E2255617A53D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D22890DA-4B5D-7150-03CF-CD34E89A9A68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C39BF761-F51F-864A-45E3-A0B28B36010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5406D99-3114-F5A2-66C6-15905666F4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1332E7-1448-15AB-AA22-E3D6880C1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132" y="1084313"/>
            <a:ext cx="7904080" cy="2946511"/>
          </a:xfrm>
        </p:spPr>
        <p:txBody>
          <a:bodyPr>
            <a:normAutofit/>
          </a:bodyPr>
          <a:lstStyle/>
          <a:p>
            <a:r>
              <a:rPr lang="fr-FR" i="1" dirty="0"/>
              <a:t>1- Bilan de l’activité </a:t>
            </a:r>
          </a:p>
          <a:p>
            <a:r>
              <a:rPr lang="fr-FR" i="1" dirty="0"/>
              <a:t>2-  Planning et moyen </a:t>
            </a:r>
          </a:p>
          <a:p>
            <a:r>
              <a:rPr lang="fr-FR" i="1" dirty="0"/>
              <a:t>3- Point financier</a:t>
            </a:r>
          </a:p>
          <a:p>
            <a:r>
              <a:rPr lang="fr-FR" i="1" dirty="0"/>
              <a:t>4- Divers</a:t>
            </a:r>
          </a:p>
          <a:p>
            <a:endParaRPr lang="fr-FR" i="1" dirty="0"/>
          </a:p>
          <a:p>
            <a:endParaRPr lang="fr-FR" i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7F4AD5E-8A28-019E-BE58-97B82CB1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79" y="350328"/>
            <a:ext cx="2084345" cy="492036"/>
          </a:xfrm>
        </p:spPr>
        <p:txBody>
          <a:bodyPr>
            <a:normAutofit fontScale="90000"/>
          </a:bodyPr>
          <a:lstStyle/>
          <a:p>
            <a:r>
              <a:rPr lang="fr-FR" dirty="0"/>
              <a:t>Sommaire:</a:t>
            </a:r>
          </a:p>
        </p:txBody>
      </p:sp>
    </p:spTree>
    <p:extLst>
      <p:ext uri="{BB962C8B-B14F-4D97-AF65-F5344CB8AC3E}">
        <p14:creationId xmlns:p14="http://schemas.microsoft.com/office/powerpoint/2010/main" val="3369839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23" descr="Une image contenant arbre, repas&#10;&#10;Description générée automatiquement">
            <a:extLst>
              <a:ext uri="{FF2B5EF4-FFF2-40B4-BE49-F238E27FC236}">
                <a16:creationId xmlns:a16="http://schemas.microsoft.com/office/drawing/2014/main" id="{B8DE1B9C-35AD-3F4E-B55F-EBA02D2620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00600"/>
            <a:ext cx="7170738" cy="2057400"/>
          </a:xfr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771683-49B1-AC42-84C8-88514D95BE6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fr-FR" dirty="0"/>
              <a:t>Nous vous remercions toutes et tous, pour votre attention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512569-7E06-6442-BA1C-4EDDE4EF78A9}"/>
              </a:ext>
            </a:extLst>
          </p:cNvPr>
          <p:cNvSpPr txBox="1"/>
          <p:nvPr/>
        </p:nvSpPr>
        <p:spPr>
          <a:xfrm>
            <a:off x="57944" y="-1377723"/>
            <a:ext cx="80867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+mj-lt"/>
              </a:rPr>
              <a:t>Pour insérer une image :</a:t>
            </a:r>
          </a:p>
          <a:p>
            <a:r>
              <a:rPr lang="fr-FR" sz="1400" dirty="0"/>
              <a:t>- Supprimer l’image de fond présente actuellement</a:t>
            </a:r>
          </a:p>
          <a:p>
            <a:r>
              <a:rPr lang="fr-FR" sz="1400" dirty="0"/>
              <a:t>- Importer l’image ou la faire glisser dans la zone prévue</a:t>
            </a:r>
            <a:br>
              <a:rPr lang="fr-FR" sz="1400" dirty="0"/>
            </a:br>
            <a:r>
              <a:rPr lang="fr-FR" sz="1400" dirty="0"/>
              <a:t>- Le cas échéant, ajuster le cadrage dans Format de l’image</a:t>
            </a:r>
          </a:p>
          <a:p>
            <a:r>
              <a:rPr lang="fr-FR" sz="1400" dirty="0"/>
              <a:t>- Sélectionner le trait vertical et le replacer au premier plan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40C4205-7B5E-9240-A998-A89B06F4BEFA}"/>
              </a:ext>
            </a:extLst>
          </p:cNvPr>
          <p:cNvGrpSpPr/>
          <p:nvPr/>
        </p:nvGrpSpPr>
        <p:grpSpPr>
          <a:xfrm>
            <a:off x="3568561" y="1090880"/>
            <a:ext cx="0" cy="5162253"/>
            <a:chOff x="3592627" y="1090880"/>
            <a:chExt cx="0" cy="5162253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E86C2FBC-3073-C64D-95C3-7011EFB3733D}"/>
                </a:ext>
              </a:extLst>
            </p:cNvPr>
            <p:cNvCxnSpPr>
              <a:cxnSpLocks/>
            </p:cNvCxnSpPr>
            <p:nvPr/>
          </p:nvCxnSpPr>
          <p:spPr>
            <a:xfrm>
              <a:off x="3592627" y="3731434"/>
              <a:ext cx="0" cy="2521699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E4481137-431B-CA42-A7E4-0514D53B9919}"/>
                </a:ext>
              </a:extLst>
            </p:cNvPr>
            <p:cNvCxnSpPr>
              <a:cxnSpLocks/>
            </p:cNvCxnSpPr>
            <p:nvPr/>
          </p:nvCxnSpPr>
          <p:spPr>
            <a:xfrm>
              <a:off x="3592627" y="1090880"/>
              <a:ext cx="0" cy="746785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103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C01E5845-B580-524E-81CC-BA222CAE49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CA27676D-502B-A44C-AC1F-0BB7E7444BA7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3F701BB8-401A-4D44-9EF3-A31FFA6F55B6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D3F75E3D-C953-F24F-ACD0-019246CC308D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8D9C77BD-1EFE-A747-A767-F405F6F47E4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6CD6B3A5-F65A-CF4E-8C63-3F5B4974CF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B03B0D-FE86-394E-9931-5D7764CF1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214" y="909828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Bilan de l’activité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643274C-ADC7-EC43-BC4D-F9448A6D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99222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08A11-43F5-1A37-44BF-43BFC5535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00736-7851-664C-0994-2C86D9FBA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07" y="1558574"/>
            <a:ext cx="11559638" cy="2912841"/>
          </a:xfrm>
        </p:spPr>
        <p:txBody>
          <a:bodyPr>
            <a:normAutofit/>
          </a:bodyPr>
          <a:lstStyle/>
          <a:p>
            <a:r>
              <a:rPr lang="fr-FR" sz="8000" dirty="0"/>
              <a:t>Coup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A6CEC9-26F5-9100-433B-2A71DC1E4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975363-E9FF-1248-507C-9E5A83E9B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Tersen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0D31E5-602D-0B35-BC18-6A977AD9F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707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481B1-A1F1-205D-B0FC-B3042B792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AC752-3148-83D1-4CCC-C98CB4A1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1-1/ Prestations réalisées : coups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D62DA5-9EB9-3001-0A52-6387235B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AEAC77-0625-DF60-7562-EAAFEBA2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153FA7-0BE3-E8E7-C19A-52A3B563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5</a:t>
            </a:fld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A7DD983-0326-4F48-13F2-692C6A4B4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742840"/>
              </p:ext>
            </p:extLst>
          </p:nvPr>
        </p:nvGraphicFramePr>
        <p:xfrm>
          <a:off x="1511960" y="1544902"/>
          <a:ext cx="8248763" cy="3412614"/>
        </p:xfrm>
        <a:graphic>
          <a:graphicData uri="http://schemas.openxmlformats.org/drawingml/2006/table">
            <a:tbl>
              <a:tblPr/>
              <a:tblGrid>
                <a:gridCol w="1544294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1544294">
                  <a:extLst>
                    <a:ext uri="{9D8B030D-6E8A-4147-A177-3AD203B41FA5}">
                      <a16:colId xmlns:a16="http://schemas.microsoft.com/office/drawing/2014/main" val="4147955579"/>
                    </a:ext>
                  </a:extLst>
                </a:gridCol>
                <a:gridCol w="2410587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2749588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46081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Nombre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Pourcentage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46081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enlevés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460819">
                <a:tc rowSpan="4"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à retirer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différés (accès, mauvaises adresses etc.)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460819">
                <a:tc vMerge="1"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amiantés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467137"/>
                  </a:ext>
                </a:extLst>
              </a:tr>
              <a:tr h="460819">
                <a:tc vMerge="1"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avec suspicion d’amiante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3%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884891"/>
                  </a:ext>
                </a:extLst>
              </a:tr>
              <a:tr h="460819">
                <a:tc vMerge="1"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planifiés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739952"/>
                  </a:ext>
                </a:extLst>
              </a:tr>
              <a:tr h="46081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356297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AC38BA5-67B8-9D9E-9CB4-F8916A9D4D40}"/>
              </a:ext>
            </a:extLst>
          </p:cNvPr>
          <p:cNvSpPr txBox="1"/>
          <p:nvPr/>
        </p:nvSpPr>
        <p:spPr>
          <a:xfrm>
            <a:off x="720271" y="934119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Collectes en quelques chiffres au 22/09/2025: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2ABDD64-8A5F-3639-77AD-93FD6889D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168771"/>
              </p:ext>
            </p:extLst>
          </p:nvPr>
        </p:nvGraphicFramePr>
        <p:xfrm>
          <a:off x="3156227" y="5228445"/>
          <a:ext cx="5540770" cy="814602"/>
        </p:xfrm>
        <a:graphic>
          <a:graphicData uri="http://schemas.openxmlformats.org/drawingml/2006/table">
            <a:tbl>
              <a:tblPr/>
              <a:tblGrid>
                <a:gridCol w="2770385">
                  <a:extLst>
                    <a:ext uri="{9D8B030D-6E8A-4147-A177-3AD203B41FA5}">
                      <a16:colId xmlns:a16="http://schemas.microsoft.com/office/drawing/2014/main" val="2671408789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1839913609"/>
                    </a:ext>
                  </a:extLst>
                </a:gridCol>
              </a:tblGrid>
              <a:tr h="8146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Quantités colletées (T)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373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54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27E6-DFEE-B2ED-31C6-140309785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D98B4F-8D25-873A-1ADA-ECBF4615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1-1/ Prestations réalisées : coups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56CF2-2D1E-A25C-36F9-3E524471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63DF15-E0B6-582D-FBE4-A416915D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C0D67D-7A5B-EC2A-F147-B2072DC0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6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AEBEF2-11BF-C7EF-1951-2BA89105577B}"/>
              </a:ext>
            </a:extLst>
          </p:cNvPr>
          <p:cNvSpPr txBox="1"/>
          <p:nvPr/>
        </p:nvSpPr>
        <p:spPr>
          <a:xfrm>
            <a:off x="1946936" y="1759238"/>
            <a:ext cx="8147485" cy="299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F05B861-1B1F-5806-F53D-9E4C73A581A4}"/>
              </a:ext>
            </a:extLst>
          </p:cNvPr>
          <p:cNvSpPr txBox="1"/>
          <p:nvPr/>
        </p:nvSpPr>
        <p:spPr>
          <a:xfrm>
            <a:off x="710438" y="843644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Collectes par catégorie de déchets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3150C5C5-2A2C-7021-B585-71B34ECE94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183010"/>
              </p:ext>
            </p:extLst>
          </p:nvPr>
        </p:nvGraphicFramePr>
        <p:xfrm>
          <a:off x="1126509" y="1212977"/>
          <a:ext cx="9938982" cy="503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779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AE845-EDE3-24E8-0F31-D33528BA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C7ECDE-D965-40DD-700D-0C9DE7414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1-1/ Prestations réalisées : coups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0CA123-3E1C-87A1-2D88-61A550E88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1F3C03-EC89-9A4A-D542-C4E7E507E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10980-570F-D581-029D-0CB30F8E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7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91DB6E3-98CB-B0D9-5D85-A50704CC465F}"/>
              </a:ext>
            </a:extLst>
          </p:cNvPr>
          <p:cNvSpPr txBox="1"/>
          <p:nvPr/>
        </p:nvSpPr>
        <p:spPr>
          <a:xfrm>
            <a:off x="1946936" y="1759238"/>
            <a:ext cx="8147485" cy="299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98F9BCC-ADD1-EE35-0FDB-21DF7D3B68C7}"/>
              </a:ext>
            </a:extLst>
          </p:cNvPr>
          <p:cNvSpPr txBox="1"/>
          <p:nvPr/>
        </p:nvSpPr>
        <p:spPr>
          <a:xfrm>
            <a:off x="710438" y="843644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Collectes par commune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F1C5A76-5125-C73D-B2BE-88575CFAF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" y="1284723"/>
            <a:ext cx="11365609" cy="491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8645F-FBF6-C9E1-BA1F-727865501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184073-76A2-72B1-A865-1D5D739C9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1-1/ Prestations réalisées : coups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12044A-6F7C-1323-5467-80A5B56DA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D7825B-6B31-D311-E49B-A442B406B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7BD9CD-5790-0CE8-331E-C1D89AAB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8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A14956-AB87-8058-8561-6F55A60B00BF}"/>
              </a:ext>
            </a:extLst>
          </p:cNvPr>
          <p:cNvSpPr txBox="1"/>
          <p:nvPr/>
        </p:nvSpPr>
        <p:spPr>
          <a:xfrm>
            <a:off x="710438" y="843644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Cartographie des enlèvements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3E2314-2C43-D485-0F8A-1A952ABAD029}"/>
              </a:ext>
            </a:extLst>
          </p:cNvPr>
          <p:cNvSpPr txBox="1"/>
          <p:nvPr/>
        </p:nvSpPr>
        <p:spPr>
          <a:xfrm>
            <a:off x="1295664" y="2796295"/>
            <a:ext cx="1004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https://www.google.com/maps/d/edit?mid=1FlxaWd0D7uMt65SWldsPyFBqHGoY-eQ&amp;usp=sharing</a:t>
            </a:r>
          </a:p>
        </p:txBody>
      </p:sp>
    </p:spTree>
    <p:extLst>
      <p:ext uri="{BB962C8B-B14F-4D97-AF65-F5344CB8AC3E}">
        <p14:creationId xmlns:p14="http://schemas.microsoft.com/office/powerpoint/2010/main" val="1385930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B89DA5-52F9-B105-C3E3-C1DCBBAD3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07" y="1558574"/>
            <a:ext cx="11559638" cy="2912841"/>
          </a:xfrm>
        </p:spPr>
        <p:txBody>
          <a:bodyPr>
            <a:normAutofit/>
          </a:bodyPr>
          <a:lstStyle/>
          <a:p>
            <a:r>
              <a:rPr lang="fr-FR" sz="8000" dirty="0"/>
              <a:t>Ordres de service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CF0A0B-6DED-AEE0-9245-5A95272FB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3D1B84-14F0-8F13-34DF-5DCF1F6EB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Tersen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DFBF67-5ED9-402D-B27D-9AE638E1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69026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2">
      <a:dk1>
        <a:sysClr val="windowText" lastClr="000000"/>
      </a:dk1>
      <a:lt1>
        <a:sysClr val="window" lastClr="FFFFFF"/>
      </a:lt1>
      <a:dk2>
        <a:srgbClr val="004B55"/>
      </a:dk2>
      <a:lt2>
        <a:srgbClr val="50898C"/>
      </a:lt2>
      <a:accent1>
        <a:srgbClr val="FFF3E7"/>
      </a:accent1>
      <a:accent2>
        <a:srgbClr val="808080"/>
      </a:accent2>
      <a:accent3>
        <a:srgbClr val="004B55"/>
      </a:accent3>
      <a:accent4>
        <a:srgbClr val="50898C"/>
      </a:accent4>
      <a:accent5>
        <a:srgbClr val="FFF3E7"/>
      </a:accent5>
      <a:accent6>
        <a:srgbClr val="808080"/>
      </a:accent6>
      <a:hlink>
        <a:srgbClr val="004B55"/>
      </a:hlink>
      <a:folHlink>
        <a:srgbClr val="50898C"/>
      </a:folHlink>
    </a:clrScheme>
    <a:fontScheme name="Personnalisé 11">
      <a:majorFont>
        <a:latin typeface="Archia Bold"/>
        <a:ea typeface=""/>
        <a:cs typeface=""/>
      </a:majorFont>
      <a:minorFont>
        <a:latin typeface="Arch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11BF05AB0BE24AA9AE98A652CDF59D" ma:contentTypeVersion="15" ma:contentTypeDescription="Crée un document." ma:contentTypeScope="" ma:versionID="75bea7796c6166f57d5f28be0b59fcd8">
  <xsd:schema xmlns:xsd="http://www.w3.org/2001/XMLSchema" xmlns:xs="http://www.w3.org/2001/XMLSchema" xmlns:p="http://schemas.microsoft.com/office/2006/metadata/properties" xmlns:ns2="6bbf3c50-0b7e-4669-b448-5f01bdf07c74" xmlns:ns3="745b9d28-a2b3-4a0a-94bb-8cee786f56b0" targetNamespace="http://schemas.microsoft.com/office/2006/metadata/properties" ma:root="true" ma:fieldsID="9e208364dc8fe57e90214937bdb89ab0" ns2:_="" ns3:_="">
    <xsd:import namespace="6bbf3c50-0b7e-4669-b448-5f01bdf07c74"/>
    <xsd:import namespace="745b9d28-a2b3-4a0a-94bb-8cee786f56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bf3c50-0b7e-4669-b448-5f01bdf07c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133f71c8-3aa2-4c9d-a05d-74d1591e12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b9d28-a2b3-4a0a-94bb-8cee786f56b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59a4706-9f56-4e4e-b016-5e5b7187a10c}" ma:internalName="TaxCatchAll" ma:showField="CatchAllData" ma:web="745b9d28-a2b3-4a0a-94bb-8cee786f56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5b9d28-a2b3-4a0a-94bb-8cee786f56b0" xsi:nil="true"/>
    <lcf76f155ced4ddcb4097134ff3c332f xmlns="6bbf3c50-0b7e-4669-b448-5f01bdf07c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096A8A6-DF62-438B-B253-C770E293FC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E33227-A531-4568-9E00-8B686D2172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bf3c50-0b7e-4669-b448-5f01bdf07c74"/>
    <ds:schemaRef ds:uri="745b9d28-a2b3-4a0a-94bb-8cee786f56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0FF399-57F3-4A57-867E-D49FC0AD76CB}">
  <ds:schemaRefs>
    <ds:schemaRef ds:uri="6bbf3c50-0b7e-4669-b448-5f01bdf07c74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745b9d28-a2b3-4a0a-94bb-8cee786f56b0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f0005c6e-59cd-4451-9b8b-5be8197d5ecb}" enabled="1" method="Privileged" siteId="{be0be093-a2ad-444c-93d9-5626e83bee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5465</TotalTime>
  <Words>548</Words>
  <Application>Microsoft Office PowerPoint</Application>
  <PresentationFormat>Grand écran</PresentationFormat>
  <Paragraphs>221</Paragraphs>
  <Slides>20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Aptos Narrow</vt:lpstr>
      <vt:lpstr>Archia</vt:lpstr>
      <vt:lpstr>Archia Bold</vt:lpstr>
      <vt:lpstr>Archia Light</vt:lpstr>
      <vt:lpstr>Archia Medium</vt:lpstr>
      <vt:lpstr>Arial</vt:lpstr>
      <vt:lpstr>Calibri</vt:lpstr>
      <vt:lpstr>Wingdings</vt:lpstr>
      <vt:lpstr>Thème Office</vt:lpstr>
      <vt:lpstr>Présentation PowerPoint</vt:lpstr>
      <vt:lpstr>Sommaire:</vt:lpstr>
      <vt:lpstr>1.</vt:lpstr>
      <vt:lpstr>Coup de propre</vt:lpstr>
      <vt:lpstr>1-1/ Prestations réalisées : coups de propre</vt:lpstr>
      <vt:lpstr>1-1/ Prestations réalisées : coups de propre</vt:lpstr>
      <vt:lpstr>1-1/ Prestations réalisées : coups de propre</vt:lpstr>
      <vt:lpstr>1-1/ Prestations réalisées : coups de propre</vt:lpstr>
      <vt:lpstr>Ordres de service</vt:lpstr>
      <vt:lpstr>1-2/ Prestations réalisées : ordre de service</vt:lpstr>
      <vt:lpstr>1-2/ Prestations réalisées : ordre de service</vt:lpstr>
      <vt:lpstr>1-2/ Prestations réalisées : ordre de service</vt:lpstr>
      <vt:lpstr>2.</vt:lpstr>
      <vt:lpstr>2-1/ Planning prévisionnel</vt:lpstr>
      <vt:lpstr>2-2/ Planning d’exécution</vt:lpstr>
      <vt:lpstr>Présentation PowerPoint</vt:lpstr>
      <vt:lpstr>3.</vt:lpstr>
      <vt:lpstr>3-1/ Facture établies</vt:lpstr>
      <vt:lpstr>4.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Marilyn Horta-Marques</dc:creator>
  <cp:lastModifiedBy>KASSI, Koffi (TERSEN)</cp:lastModifiedBy>
  <cp:revision>129</cp:revision>
  <cp:lastPrinted>2024-11-25T14:24:38Z</cp:lastPrinted>
  <dcterms:created xsi:type="dcterms:W3CDTF">2021-06-30T08:50:56Z</dcterms:created>
  <dcterms:modified xsi:type="dcterms:W3CDTF">2025-09-25T15:20:51Z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0x0101008511BF05AB0BE24AA9AE98A652CDF59D</vt:lpwstr>
  </property>
  <property fmtid="{D5CDD505-2E9C-101B-9397-08002B2CF9AE}" pid="3" name="MediaServiceImageTags">
    <vt:lpwstr/>
  </property>
  <property fmtid="{D5CDD505-2E9C-101B-9397-08002B2CF9AE}" pid="4" name="MSIP_Label_df64902a-104a-4642-a461-a3d9eb3752f4_Enabled">
    <vt:lpwstr>true</vt:lpwstr>
  </property>
  <property fmtid="{D5CDD505-2E9C-101B-9397-08002B2CF9AE}" pid="5" name="MSIP_Label_df64902a-104a-4642-a461-a3d9eb3752f4_SetDate">
    <vt:lpwstr>2024-11-25T14:30:52Z</vt:lpwstr>
  </property>
  <property fmtid="{D5CDD505-2E9C-101B-9397-08002B2CF9AE}" pid="6" name="MSIP_Label_df64902a-104a-4642-a461-a3d9eb3752f4_Method">
    <vt:lpwstr>Standard</vt:lpwstr>
  </property>
  <property fmtid="{D5CDD505-2E9C-101B-9397-08002B2CF9AE}" pid="7" name="MSIP_Label_df64902a-104a-4642-a461-a3d9eb3752f4_Name">
    <vt:lpwstr>C2 - COLAS GROUP INTERNAL</vt:lpwstr>
  </property>
  <property fmtid="{D5CDD505-2E9C-101B-9397-08002B2CF9AE}" pid="8" name="MSIP_Label_df64902a-104a-4642-a461-a3d9eb3752f4_SiteId">
    <vt:lpwstr>be0be093-a2ad-444c-93d9-5626e83beefc</vt:lpwstr>
  </property>
  <property fmtid="{D5CDD505-2E9C-101B-9397-08002B2CF9AE}" pid="9" name="MSIP_Label_df64902a-104a-4642-a461-a3d9eb3752f4_ActionId">
    <vt:lpwstr>6c4f4502-e48d-4939-9ca9-0a5a4a00d25b</vt:lpwstr>
  </property>
  <property fmtid="{D5CDD505-2E9C-101B-9397-08002B2CF9AE}" pid="10" name="MSIP_Label_df64902a-104a-4642-a461-a3d9eb3752f4_ContentBits">
    <vt:lpwstr>2</vt:lpwstr>
  </property>
  <property fmtid="{D5CDD505-2E9C-101B-9397-08002B2CF9AE}" pid="11" name="MSIP_Label_06b95ba9-d50e-4074-b623-0a9711dc916f_Enabled">
    <vt:lpwstr>true</vt:lpwstr>
  </property>
  <property fmtid="{D5CDD505-2E9C-101B-9397-08002B2CF9AE}" pid="12" name="MSIP_Label_06b95ba9-d50e-4074-b623-0a9711dc916f_ActionId">
    <vt:lpwstr>3c874cb9-304b-40ce-a849-2085f7728d3e</vt:lpwstr>
  </property>
  <property fmtid="{D5CDD505-2E9C-101B-9397-08002B2CF9AE}" pid="13" name="MSIP_Label_06b95ba9-d50e-4074-b623-0a9711dc916f_SetDate">
    <vt:lpwstr>2022-10-03T09:32:30Z</vt:lpwstr>
  </property>
  <property fmtid="{D5CDD505-2E9C-101B-9397-08002B2CF9AE}" pid="14" name="MSIP_Label_06b95ba9-d50e-4074-b623-0a9711dc916f_ContentBits">
    <vt:lpwstr>0</vt:lpwstr>
  </property>
  <property fmtid="{D5CDD505-2E9C-101B-9397-08002B2CF9AE}" pid="15" name="MSIP_Label_06b95ba9-d50e-4074-b623-0a9711dc916f_SiteId">
    <vt:lpwstr>be0be093-a2ad-444c-93d9-5626e83beefc</vt:lpwstr>
  </property>
  <property fmtid="{D5CDD505-2E9C-101B-9397-08002B2CF9AE}" pid="16" name="MSIP_Label_06b95ba9-d50e-4074-b623-0a9711dc916f_Method">
    <vt:lpwstr>Standard</vt:lpwstr>
  </property>
  <property fmtid="{D5CDD505-2E9C-101B-9397-08002B2CF9AE}" pid="17" name="MSIP_Label_06b95ba9-d50e-4074-b623-0a9711dc916f_Name">
    <vt:lpwstr>[Public]</vt:lpwstr>
  </property>
</Properties>
</file>